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0" r:id="rId2"/>
    <p:sldId id="281" r:id="rId3"/>
    <p:sldId id="282" r:id="rId4"/>
    <p:sldId id="283" r:id="rId5"/>
    <p:sldId id="284" r:id="rId6"/>
    <p:sldId id="285" r:id="rId7"/>
    <p:sldId id="286" r:id="rId8"/>
    <p:sldId id="274" r:id="rId9"/>
    <p:sldId id="275" r:id="rId10"/>
    <p:sldId id="276" r:id="rId11"/>
    <p:sldId id="277" r:id="rId12"/>
    <p:sldId id="278" r:id="rId13"/>
    <p:sldId id="279" r:id="rId14"/>
    <p:sldId id="263" r:id="rId15"/>
    <p:sldId id="264" r:id="rId16"/>
    <p:sldId id="265" r:id="rId17"/>
    <p:sldId id="272" r:id="rId18"/>
    <p:sldId id="287" r:id="rId19"/>
    <p:sldId id="266" r:id="rId20"/>
    <p:sldId id="267" r:id="rId21"/>
    <p:sldId id="268" r:id="rId22"/>
    <p:sldId id="269" r:id="rId23"/>
    <p:sldId id="270" r:id="rId24"/>
  </p:sldIdLst>
  <p:sldSz cx="9144000" cy="6858000" type="screen4x3"/>
  <p:notesSz cx="7023100" cy="9309100"/>
  <p:defaultTextStyle>
    <a:defPPr>
      <a:defRPr lang="en-US"/>
    </a:defPPr>
    <a:lvl1pPr algn="l" rtl="0" fontAlgn="base">
      <a:spcBef>
        <a:spcPct val="0"/>
      </a:spcBef>
      <a:spcAft>
        <a:spcPct val="0"/>
      </a:spcAft>
      <a:defRPr sz="1400" b="1" kern="1200">
        <a:solidFill>
          <a:schemeClr val="tx1"/>
        </a:solidFill>
        <a:latin typeface="Arial" charset="0"/>
        <a:ea typeface="+mn-ea"/>
        <a:cs typeface="+mn-cs"/>
      </a:defRPr>
    </a:lvl1pPr>
    <a:lvl2pPr marL="457200" algn="l" rtl="0" fontAlgn="base">
      <a:spcBef>
        <a:spcPct val="0"/>
      </a:spcBef>
      <a:spcAft>
        <a:spcPct val="0"/>
      </a:spcAft>
      <a:defRPr sz="1400" b="1" kern="1200">
        <a:solidFill>
          <a:schemeClr val="tx1"/>
        </a:solidFill>
        <a:latin typeface="Arial" charset="0"/>
        <a:ea typeface="+mn-ea"/>
        <a:cs typeface="+mn-cs"/>
      </a:defRPr>
    </a:lvl2pPr>
    <a:lvl3pPr marL="914400" algn="l" rtl="0" fontAlgn="base">
      <a:spcBef>
        <a:spcPct val="0"/>
      </a:spcBef>
      <a:spcAft>
        <a:spcPct val="0"/>
      </a:spcAft>
      <a:defRPr sz="1400" b="1" kern="1200">
        <a:solidFill>
          <a:schemeClr val="tx1"/>
        </a:solidFill>
        <a:latin typeface="Arial" charset="0"/>
        <a:ea typeface="+mn-ea"/>
        <a:cs typeface="+mn-cs"/>
      </a:defRPr>
    </a:lvl3pPr>
    <a:lvl4pPr marL="1371600" algn="l" rtl="0" fontAlgn="base">
      <a:spcBef>
        <a:spcPct val="0"/>
      </a:spcBef>
      <a:spcAft>
        <a:spcPct val="0"/>
      </a:spcAft>
      <a:defRPr sz="1400" b="1" kern="1200">
        <a:solidFill>
          <a:schemeClr val="tx1"/>
        </a:solidFill>
        <a:latin typeface="Arial" charset="0"/>
        <a:ea typeface="+mn-ea"/>
        <a:cs typeface="+mn-cs"/>
      </a:defRPr>
    </a:lvl4pPr>
    <a:lvl5pPr marL="1828800" algn="l" rtl="0" fontAlgn="base">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55" autoAdjust="0"/>
  </p:normalViewPr>
  <p:slideViewPr>
    <p:cSldViewPr>
      <p:cViewPr varScale="1">
        <p:scale>
          <a:sx n="76" d="100"/>
          <a:sy n="76" d="100"/>
        </p:scale>
        <p:origin x="126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pPr>
              <a:defRPr/>
            </a:pP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pPr>
              <a:defRPr/>
            </a:pPr>
            <a:fld id="{34B5DA08-AEB5-4D63-8E51-62B6BC55E595}" type="datetimeFigureOut">
              <a:rPr lang="en-US"/>
              <a:pPr>
                <a:defRPr/>
              </a:pPr>
              <a:t>5/18/2021</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pPr>
              <a:defRPr/>
            </a:pPr>
            <a:fld id="{6AFE5095-D74C-449E-849E-8C7DEC77691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E5A530-A198-4518-8FD8-8A2061C4F769}"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D8A91F-19BC-4F8D-A5BA-E76AD12A0CD1}"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833C63-74C9-4294-B190-CFCCA6611FDA}"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8DA4E2-A92B-4680-9B77-C8B2CF86243F}"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82B831-4580-41FC-B6BD-456DAC0F8BCA}"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FEE1F7C-14C7-4909-BA2A-8B0E689F9EEC}"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901D185-A101-4A6C-9E42-A37795205B28}"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334702D-0FDB-43F5-A570-48AA376F9BD0}"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254F22A-BB43-4A4E-80DB-C95A1D4F8C10}"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B6BD85C-20B9-44B3-B851-E2B3C1D5C197}"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37D6D8-BF4C-4D08-B673-4425697F634B}" type="slidenum">
              <a:rPr lang="en-US"/>
              <a:pPr>
                <a:defRPr/>
              </a:pPr>
              <a:t>‹#›</a:t>
            </a:fld>
            <a:endParaRPr lang="en-US" dirty="0"/>
          </a:p>
        </p:txBody>
      </p:sp>
    </p:spTree>
  </p:cSld>
  <p:clrMapOvr>
    <a:masterClrMapping/>
  </p:clrMapOvr>
  <p:transition spd="med" advClick="0" advTm="10000">
    <p:newsflash/>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b="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b="0"/>
            </a:lvl1pPr>
          </a:lstStyle>
          <a:p>
            <a:pPr>
              <a:defRPr/>
            </a:pPr>
            <a:fld id="{F570FA2F-3DC8-4EF1-A590-713D8FC8437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Click="0" advTm="10000">
    <p:newsflash/>
    <p:sndAc>
      <p:stSnd>
        <p:snd r:embed="rId13" name="camera.wav"/>
      </p:stSnd>
    </p:sndAc>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4267200"/>
            <a:ext cx="7772400" cy="1470025"/>
          </a:xfrm>
        </p:spPr>
        <p:txBody>
          <a:bodyPr/>
          <a:lstStyle/>
          <a:p>
            <a:pPr eaLnBrk="1" hangingPunct="1"/>
            <a:r>
              <a:rPr lang="en-US"/>
              <a:t>The History of Federal Housing </a:t>
            </a:r>
          </a:p>
        </p:txBody>
      </p:sp>
      <p:pic>
        <p:nvPicPr>
          <p:cNvPr id="2053" name="Picture 5" descr="Star-logo-Gif"/>
          <p:cNvPicPr>
            <a:picLocks noChangeAspect="1" noChangeArrowheads="1"/>
          </p:cNvPicPr>
          <p:nvPr/>
        </p:nvPicPr>
        <p:blipFill>
          <a:blip r:embed="rId3" cstate="print"/>
          <a:srcRect/>
          <a:stretch>
            <a:fillRect/>
          </a:stretch>
        </p:blipFill>
        <p:spPr bwMode="auto">
          <a:xfrm>
            <a:off x="1524000" y="838200"/>
            <a:ext cx="5638800" cy="2209800"/>
          </a:xfrm>
          <a:prstGeom prst="rect">
            <a:avLst/>
          </a:prstGeom>
          <a:noFill/>
          <a:ln w="9525">
            <a:noFill/>
            <a:miter lim="800000"/>
            <a:headEnd/>
            <a:tailEnd/>
          </a:ln>
        </p:spPr>
      </p:pic>
      <p:sp>
        <p:nvSpPr>
          <p:cNvPr id="2052" name="Text Box 6"/>
          <p:cNvSpPr txBox="1">
            <a:spLocks noChangeArrowheads="1"/>
          </p:cNvSpPr>
          <p:nvPr/>
        </p:nvSpPr>
        <p:spPr bwMode="auto">
          <a:xfrm>
            <a:off x="4175125" y="3617913"/>
            <a:ext cx="2682875" cy="366712"/>
          </a:xfrm>
          <a:prstGeom prst="rect">
            <a:avLst/>
          </a:prstGeom>
          <a:noFill/>
          <a:ln w="9525">
            <a:noFill/>
            <a:miter lim="800000"/>
            <a:headEnd/>
            <a:tailEnd/>
          </a:ln>
        </p:spPr>
        <p:txBody>
          <a:bodyPr>
            <a:spAutoFit/>
          </a:bodyPr>
          <a:lstStyle/>
          <a:p>
            <a:endParaRPr lang="en-US" sz="1800" b="0"/>
          </a:p>
        </p:txBody>
      </p:sp>
      <p:sp>
        <p:nvSpPr>
          <p:cNvPr id="2" name="Text Box 7"/>
          <p:cNvSpPr txBox="1">
            <a:spLocks noChangeArrowheads="1"/>
          </p:cNvSpPr>
          <p:nvPr/>
        </p:nvSpPr>
        <p:spPr bwMode="auto">
          <a:xfrm>
            <a:off x="4241800" y="3668713"/>
            <a:ext cx="1257300" cy="396875"/>
          </a:xfrm>
          <a:prstGeom prst="rect">
            <a:avLst/>
          </a:prstGeom>
          <a:noFill/>
          <a:ln w="9525">
            <a:noFill/>
            <a:miter lim="800000"/>
            <a:headEnd/>
            <a:tailEnd/>
          </a:ln>
        </p:spPr>
        <p:txBody>
          <a:bodyPr wrap="none">
            <a:spAutoFit/>
          </a:bodyPr>
          <a:lstStyle/>
          <a:p>
            <a:pPr algn="ctr"/>
            <a:r>
              <a:rPr lang="en-US" sz="2000"/>
              <a:t>Presents</a:t>
            </a:r>
          </a:p>
        </p:txBody>
      </p:sp>
    </p:spTree>
  </p:cSld>
  <p:clrMapOvr>
    <a:masterClrMapping/>
  </p:clrMapOvr>
  <p:transition spd="med">
    <p:newsflash/>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2000" fill="hold" nodeType="withEffect">
                                  <p:stCondLst>
                                    <p:cond delay="0"/>
                                  </p:stCondLst>
                                  <p:childTnLst>
                                    <p:animEffect transition="out" filter="fade">
                                      <p:cBhvr>
                                        <p:cTn id="6" dur="5000" tmFilter="0, 0; .2, .5; .8, .5; 1, 0"/>
                                        <p:tgtEl>
                                          <p:spTgt spid="2053"/>
                                        </p:tgtEl>
                                      </p:cBhvr>
                                    </p:animEffect>
                                    <p:animScale>
                                      <p:cBhvr>
                                        <p:cTn id="7" dur="2500" autoRev="1" fill="hold"/>
                                        <p:tgtEl>
                                          <p:spTgt spid="205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228600" y="152400"/>
            <a:ext cx="8763000" cy="6477000"/>
          </a:xfrm>
        </p:spPr>
        <p:txBody>
          <a:bodyPr/>
          <a:lstStyle/>
          <a:p>
            <a:endParaRPr lang="en-US" sz="1800" dirty="0"/>
          </a:p>
          <a:p>
            <a:pPr>
              <a:buFontTx/>
              <a:buNone/>
            </a:pPr>
            <a:r>
              <a:rPr lang="en-US" sz="1800" dirty="0"/>
              <a:t>     </a:t>
            </a:r>
            <a:r>
              <a:rPr lang="en-US" sz="1800" b="1" dirty="0"/>
              <a:t>Section 8 Allocations</a:t>
            </a:r>
          </a:p>
          <a:p>
            <a:r>
              <a:rPr lang="en-US" sz="1800" dirty="0"/>
              <a:t>Number of Section 8 Vouchers (Waco) – 2,337</a:t>
            </a:r>
          </a:p>
          <a:p>
            <a:r>
              <a:rPr lang="en-US" sz="1800" dirty="0"/>
              <a:t>Veterans Administration Supportive Housing (VASH) – 70 </a:t>
            </a:r>
          </a:p>
          <a:p>
            <a:r>
              <a:rPr lang="en-US" sz="1800" dirty="0"/>
              <a:t>Number of Section 8 Vouchers (Hill County) – 204</a:t>
            </a:r>
          </a:p>
          <a:p>
            <a:r>
              <a:rPr lang="en-US" sz="1800" dirty="0"/>
              <a:t>Number of Section 8 Vouchers (Somervell County) – 17 </a:t>
            </a:r>
          </a:p>
          <a:p>
            <a:r>
              <a:rPr lang="en-US" sz="1800" dirty="0"/>
              <a:t>Total – 2558</a:t>
            </a:r>
          </a:p>
          <a:p>
            <a:endParaRPr lang="en-US" sz="1800" dirty="0"/>
          </a:p>
          <a:p>
            <a:pPr>
              <a:buFontTx/>
              <a:buNone/>
            </a:pPr>
            <a:r>
              <a:rPr lang="en-US" sz="1800" b="1" dirty="0"/>
              <a:t>      Homeownership Program </a:t>
            </a:r>
          </a:p>
          <a:p>
            <a:r>
              <a:rPr lang="en-US" sz="1800" dirty="0"/>
              <a:t>Number of Section 8 Homeownership Vouchers – 68 (62 Sec. 8, 5 Public Housing &amp; 1 VASH) (VASH uses Sec. 8 for homeownership)</a:t>
            </a:r>
          </a:p>
          <a:p>
            <a:endParaRPr lang="en-US" sz="1800" b="1" dirty="0"/>
          </a:p>
          <a:p>
            <a:r>
              <a:rPr lang="en-US" sz="1800" b="1" dirty="0"/>
              <a:t>The Family Self Sufficiency (FSS) Program is a voluntary five-year contractual program with goals set by the clients that have to be achieved in order to achieve self-sufficiency from all government subsidized programs. </a:t>
            </a:r>
          </a:p>
          <a:p>
            <a:r>
              <a:rPr lang="en-US" sz="1800" dirty="0"/>
              <a:t>Number of Family Self-Sufficiency participants – 97 </a:t>
            </a:r>
          </a:p>
          <a:p>
            <a:r>
              <a:rPr lang="en-US" sz="1800" dirty="0"/>
              <a:t>Total FSS graduates – 184</a:t>
            </a:r>
          </a:p>
        </p:txBody>
      </p:sp>
    </p:spTree>
  </p:cSld>
  <p:clrMapOvr>
    <a:masterClrMapping/>
  </p:clrMapOvr>
  <p:transition spd="med" advClick="0" advTm="10000">
    <p:newsflash/>
    <p:sndAc>
      <p:stSnd>
        <p:snd r:embed="rId2"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52400" y="76200"/>
            <a:ext cx="8839200" cy="6553200"/>
          </a:xfrm>
        </p:spPr>
        <p:txBody>
          <a:bodyPr/>
          <a:lstStyle/>
          <a:p>
            <a:pPr>
              <a:buFontTx/>
              <a:buNone/>
            </a:pPr>
            <a:r>
              <a:rPr lang="en-US" sz="1800" b="1" dirty="0"/>
              <a:t>      Incomes </a:t>
            </a:r>
          </a:p>
          <a:p>
            <a:r>
              <a:rPr lang="en-US" sz="1800" dirty="0"/>
              <a:t>There are 2,408 households in Section 8 and 652 households in Public Housing. 96% of these households receive some sort of income. 30% of these households earn an income and 24% receive an income from outside sources (pensions, Social Security/SSI). Below is a breakdown of average incomes earned by residents of public housing developments and Section 8, excluding Social Security, SSI, pensions and welfare assistance. </a:t>
            </a:r>
          </a:p>
          <a:p>
            <a:r>
              <a:rPr lang="en-US" sz="1800" dirty="0"/>
              <a:t>Estella Maxey 	$10,888.00</a:t>
            </a:r>
          </a:p>
          <a:p>
            <a:r>
              <a:rPr lang="en-US" sz="1800" dirty="0"/>
              <a:t>Kate Ross 		$9,942.00 </a:t>
            </a:r>
          </a:p>
          <a:p>
            <a:r>
              <a:rPr lang="en-US" sz="1800" dirty="0"/>
              <a:t>South Terrace PBV	$11,416.00</a:t>
            </a:r>
          </a:p>
          <a:p>
            <a:r>
              <a:rPr lang="en-US" sz="1800" dirty="0"/>
              <a:t>Section 8 		$15,333.91</a:t>
            </a:r>
          </a:p>
          <a:p>
            <a:pPr>
              <a:buFontTx/>
              <a:buNone/>
            </a:pPr>
            <a:r>
              <a:rPr lang="en-US" sz="1800" dirty="0"/>
              <a:t> </a:t>
            </a:r>
          </a:p>
          <a:p>
            <a:pPr>
              <a:buFontTx/>
              <a:buNone/>
            </a:pPr>
            <a:r>
              <a:rPr lang="en-US" sz="1800" b="1" dirty="0"/>
              <a:t>      Non-Profit Units </a:t>
            </a:r>
          </a:p>
          <a:p>
            <a:r>
              <a:rPr lang="en-US" sz="1800" dirty="0"/>
              <a:t>Raintree Apartments – 156 units </a:t>
            </a:r>
          </a:p>
          <a:p>
            <a:r>
              <a:rPr lang="en-US" sz="1800" dirty="0"/>
              <a:t>Picadilly Apartments – 6 townhouses </a:t>
            </a:r>
          </a:p>
          <a:p>
            <a:r>
              <a:rPr lang="en-US" sz="1800" dirty="0"/>
              <a:t>Cimmaron Apartments – 100 units </a:t>
            </a:r>
          </a:p>
          <a:p>
            <a:r>
              <a:rPr lang="en-US" sz="1800" dirty="0"/>
              <a:t>Hunnington Apartments – 60 units </a:t>
            </a:r>
          </a:p>
          <a:p>
            <a:r>
              <a:rPr lang="en-US" sz="1800" dirty="0"/>
              <a:t>Misty Square Apartments – 16 units </a:t>
            </a:r>
          </a:p>
          <a:p>
            <a:r>
              <a:rPr lang="en-US" sz="1800" dirty="0"/>
              <a:t>Total – 338 </a:t>
            </a:r>
          </a:p>
        </p:txBody>
      </p:sp>
    </p:spTree>
  </p:cSld>
  <p:clrMapOvr>
    <a:masterClrMapping/>
  </p:clrMapOvr>
  <p:transition spd="med" advClick="0" advTm="10000">
    <p:newsflash/>
    <p:sndAc>
      <p:stSnd>
        <p:snd r:embed="rId2"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152400" y="152400"/>
            <a:ext cx="8839200" cy="6553200"/>
          </a:xfrm>
        </p:spPr>
        <p:txBody>
          <a:bodyPr/>
          <a:lstStyle/>
          <a:p>
            <a:pPr>
              <a:buFontTx/>
              <a:buNone/>
            </a:pPr>
            <a:r>
              <a:rPr lang="en-US" sz="1800" b="1"/>
              <a:t>     </a:t>
            </a:r>
            <a:r>
              <a:rPr lang="en-US" sz="2000" b="1"/>
              <a:t>Collaborations</a:t>
            </a:r>
          </a:p>
          <a:p>
            <a:pPr>
              <a:buFontTx/>
              <a:buNone/>
            </a:pPr>
            <a:r>
              <a:rPr lang="en-US" sz="1800" b="1"/>
              <a:t>  </a:t>
            </a:r>
          </a:p>
          <a:p>
            <a:r>
              <a:rPr lang="en-US" sz="1400"/>
              <a:t>MHMR - Dean Maberry Center</a:t>
            </a:r>
          </a:p>
          <a:p>
            <a:r>
              <a:rPr lang="en-US" sz="1400"/>
              <a:t>Homeless Coalition</a:t>
            </a:r>
          </a:p>
          <a:p>
            <a:r>
              <a:rPr lang="en-US" sz="1400"/>
              <a:t>Housing Coalition  </a:t>
            </a:r>
          </a:p>
          <a:p>
            <a:r>
              <a:rPr lang="en-US" sz="1400"/>
              <a:t>MHMR – Klara’s Center – Early Childhood Initiative</a:t>
            </a:r>
          </a:p>
          <a:p>
            <a:r>
              <a:rPr lang="en-US" sz="1400"/>
              <a:t>Christian Men’s Job Corp </a:t>
            </a:r>
          </a:p>
          <a:p>
            <a:r>
              <a:rPr lang="en-US" sz="1400"/>
              <a:t>Restoration Haven </a:t>
            </a:r>
          </a:p>
          <a:p>
            <a:r>
              <a:rPr lang="en-US" sz="1400"/>
              <a:t>Waco Police Department </a:t>
            </a:r>
          </a:p>
          <a:p>
            <a:r>
              <a:rPr lang="en-US" sz="1400"/>
              <a:t>Waco Children &amp; Families Counseling Center </a:t>
            </a:r>
          </a:p>
          <a:p>
            <a:r>
              <a:rPr lang="en-US" sz="1600"/>
              <a:t>Go To College Tour – </a:t>
            </a:r>
            <a:r>
              <a:rPr lang="en-US" sz="1400"/>
              <a:t>as a result of these tours, we have 27 youth that have enrolled in a two or four year college and 16 have graduated with a degree</a:t>
            </a:r>
          </a:p>
          <a:p>
            <a:r>
              <a:rPr lang="en-US" sz="1600"/>
              <a:t>Christian Women’s Job Corps</a:t>
            </a:r>
          </a:p>
          <a:p>
            <a:r>
              <a:rPr lang="en-US" sz="1600"/>
              <a:t>Waco Educaiton Alliance</a:t>
            </a:r>
          </a:p>
          <a:p>
            <a:r>
              <a:rPr lang="en-US" sz="1400"/>
              <a:t>VOICE</a:t>
            </a:r>
          </a:p>
          <a:p>
            <a:r>
              <a:rPr lang="en-US" sz="1400"/>
              <a:t>Acts Church</a:t>
            </a:r>
          </a:p>
          <a:p>
            <a:r>
              <a:rPr lang="en-US" sz="1400"/>
              <a:t>Lakeshore Baptist Church</a:t>
            </a:r>
          </a:p>
          <a:p>
            <a:r>
              <a:rPr lang="en-US" sz="1400"/>
              <a:t>Community in Schools</a:t>
            </a:r>
          </a:p>
          <a:p>
            <a:r>
              <a:rPr lang="en-US" sz="1400"/>
              <a:t>Domestic Violence Response Team </a:t>
            </a:r>
          </a:p>
          <a:p>
            <a:endParaRPr lang="en-US" sz="1400"/>
          </a:p>
        </p:txBody>
      </p:sp>
    </p:spTree>
  </p:cSld>
  <p:clrMapOvr>
    <a:masterClrMapping/>
  </p:clrMapOvr>
  <p:transition spd="med" advClick="0" advTm="10000">
    <p:newsflash/>
    <p:sndAc>
      <p:stSnd>
        <p:snd r:embed="rId2"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52400" y="152400"/>
            <a:ext cx="8915400" cy="6477000"/>
          </a:xfrm>
        </p:spPr>
        <p:txBody>
          <a:bodyPr/>
          <a:lstStyle/>
          <a:p>
            <a:pPr>
              <a:buFontTx/>
              <a:buNone/>
            </a:pPr>
            <a:r>
              <a:rPr lang="en-US" sz="1800" b="1"/>
              <a:t>     Boards We are Affiliated with</a:t>
            </a:r>
          </a:p>
          <a:p>
            <a:pPr>
              <a:buFontTx/>
              <a:buNone/>
            </a:pPr>
            <a:r>
              <a:rPr lang="en-US" sz="1800" b="1"/>
              <a:t>  </a:t>
            </a:r>
          </a:p>
          <a:p>
            <a:endParaRPr lang="en-US" sz="1800"/>
          </a:p>
          <a:p>
            <a:r>
              <a:rPr lang="en-US" sz="1800"/>
              <a:t>United Way </a:t>
            </a:r>
          </a:p>
          <a:p>
            <a:r>
              <a:rPr lang="en-US" sz="1800"/>
              <a:t>Housing Coalition </a:t>
            </a:r>
          </a:p>
          <a:p>
            <a:r>
              <a:rPr lang="en-US" sz="1800"/>
              <a:t>Adopt a School </a:t>
            </a:r>
          </a:p>
          <a:p>
            <a:r>
              <a:rPr lang="en-US" sz="1800"/>
              <a:t>MCC Adult Education </a:t>
            </a:r>
          </a:p>
          <a:p>
            <a:r>
              <a:rPr lang="en-US" sz="1800"/>
              <a:t>TSTC Women’s Resource Center</a:t>
            </a:r>
          </a:p>
          <a:p>
            <a:r>
              <a:rPr lang="en-US" sz="1800"/>
              <a:t>Domestic Violence Response Team </a:t>
            </a:r>
          </a:p>
          <a:p>
            <a:r>
              <a:rPr lang="en-US" sz="1800"/>
              <a:t>Team Leadership Waco</a:t>
            </a:r>
          </a:p>
          <a:p>
            <a:r>
              <a:rPr lang="en-US" sz="1800"/>
              <a:t>WacoHousingSearch.org </a:t>
            </a:r>
          </a:p>
          <a:p>
            <a:r>
              <a:rPr lang="en-US" sz="1800"/>
              <a:t>Caritas</a:t>
            </a:r>
          </a:p>
          <a:p>
            <a:r>
              <a:rPr lang="en-US" sz="1800"/>
              <a:t>City of Waco Permanent Housing Coalition</a:t>
            </a:r>
          </a:p>
          <a:p>
            <a:r>
              <a:rPr lang="en-US" sz="1800"/>
              <a:t>Waco Prosper</a:t>
            </a:r>
          </a:p>
          <a:p>
            <a:r>
              <a:rPr lang="en-US" sz="1800"/>
              <a:t>Permanent Housing Task Force/Homeless Coalition</a:t>
            </a:r>
          </a:p>
          <a:p>
            <a:endParaRPr lang="en-US" sz="1800"/>
          </a:p>
          <a:p>
            <a:r>
              <a:rPr lang="en-US" sz="1800" b="1"/>
              <a:t>Fifteen  (15) college students from Baylor University, the University of Texas at Arlington &amp; Tarleton University have completed their internships through our Community Services Department</a:t>
            </a:r>
            <a:endParaRPr lang="en-US" sz="1800"/>
          </a:p>
        </p:txBody>
      </p:sp>
    </p:spTree>
  </p:cSld>
  <p:clrMapOvr>
    <a:masterClrMapping/>
  </p:clrMapOvr>
  <p:transition spd="med" advClick="0" advTm="10000">
    <p:newsflash/>
    <p:sndAc>
      <p:stSnd>
        <p:snd r:embed="rId2"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04800"/>
            <a:ext cx="8229600" cy="1295400"/>
          </a:xfrm>
        </p:spPr>
        <p:txBody>
          <a:bodyPr/>
          <a:lstStyle/>
          <a:p>
            <a:pPr eaLnBrk="1" hangingPunct="1"/>
            <a:r>
              <a:rPr lang="en-US" sz="2000" b="1" dirty="0"/>
              <a:t>Waco Housing Authority Had an Inventory of 902 Public Housing Units Under the Public Housing Program. In November of 2020 we converted 250 units to RAD at South Terrace Waco, LP</a:t>
            </a:r>
          </a:p>
        </p:txBody>
      </p:sp>
      <p:sp>
        <p:nvSpPr>
          <p:cNvPr id="15363" name="Rectangle 3"/>
          <p:cNvSpPr>
            <a:spLocks noGrp="1" noChangeArrowheads="1"/>
          </p:cNvSpPr>
          <p:nvPr>
            <p:ph type="body" idx="1"/>
          </p:nvPr>
        </p:nvSpPr>
        <p:spPr>
          <a:xfrm>
            <a:off x="381000" y="2133600"/>
            <a:ext cx="8229600" cy="4525963"/>
          </a:xfrm>
        </p:spPr>
        <p:txBody>
          <a:bodyPr/>
          <a:lstStyle/>
          <a:p>
            <a:pPr lvl="1" eaLnBrk="1" hangingPunct="1">
              <a:lnSpc>
                <a:spcPct val="90000"/>
              </a:lnSpc>
            </a:pPr>
            <a:r>
              <a:rPr lang="en-US" sz="2000" dirty="0"/>
              <a:t> 10-1		Kate Ross	             102 units built in 1941</a:t>
            </a:r>
          </a:p>
          <a:p>
            <a:pPr lvl="1" eaLnBrk="1" hangingPunct="1">
              <a:lnSpc>
                <a:spcPct val="90000"/>
              </a:lnSpc>
            </a:pPr>
            <a:r>
              <a:rPr lang="en-US" sz="2000" dirty="0"/>
              <a:t> 10-2	             Cain Homes	            140 units built in 1941                                                   		             </a:t>
            </a:r>
            <a:r>
              <a:rPr lang="en-US" sz="1600" dirty="0"/>
              <a:t>(sold to Baylor University in 1964-65)</a:t>
            </a:r>
          </a:p>
          <a:p>
            <a:pPr lvl="1" eaLnBrk="1" hangingPunct="1">
              <a:lnSpc>
                <a:spcPct val="90000"/>
              </a:lnSpc>
            </a:pPr>
            <a:r>
              <a:rPr lang="en-US" sz="2000" dirty="0"/>
              <a:t> 10-3		Kate Ross	             150 units built in 1953</a:t>
            </a:r>
          </a:p>
          <a:p>
            <a:pPr lvl="1" eaLnBrk="1" hangingPunct="1">
              <a:lnSpc>
                <a:spcPct val="90000"/>
              </a:lnSpc>
            </a:pPr>
            <a:r>
              <a:rPr lang="en-US" sz="2000" dirty="0"/>
              <a:t> 10-4		Estella Maxey		 250 units built in 1959</a:t>
            </a:r>
          </a:p>
          <a:p>
            <a:pPr lvl="1" eaLnBrk="1" hangingPunct="1">
              <a:lnSpc>
                <a:spcPct val="90000"/>
              </a:lnSpc>
            </a:pPr>
            <a:r>
              <a:rPr lang="en-US" sz="2000" dirty="0"/>
              <a:t> 10-5		Estella Maxey		 114 units built in 1965</a:t>
            </a:r>
          </a:p>
          <a:p>
            <a:pPr lvl="1" eaLnBrk="1" hangingPunct="1">
              <a:lnSpc>
                <a:spcPct val="90000"/>
              </a:lnSpc>
            </a:pPr>
            <a:r>
              <a:rPr lang="en-US" sz="2000" dirty="0"/>
              <a:t> 10-7		Kate Ross		 36 units built in 1959</a:t>
            </a:r>
          </a:p>
          <a:p>
            <a:pPr lvl="1" eaLnBrk="1" hangingPunct="1">
              <a:lnSpc>
                <a:spcPct val="90000"/>
              </a:lnSpc>
            </a:pPr>
            <a:r>
              <a:rPr lang="en-US" sz="2000" dirty="0"/>
              <a:t> 10-8		South Terrace	              150 units built in 1968</a:t>
            </a:r>
          </a:p>
          <a:p>
            <a:pPr lvl="1" eaLnBrk="1" hangingPunct="1">
              <a:lnSpc>
                <a:spcPct val="90000"/>
              </a:lnSpc>
            </a:pPr>
            <a:r>
              <a:rPr lang="en-US" sz="2000" dirty="0"/>
              <a:t> 10-9		South Terrace	              100 units built in 1974</a:t>
            </a:r>
          </a:p>
        </p:txBody>
      </p:sp>
      <p:sp>
        <p:nvSpPr>
          <p:cNvPr id="15364" name="Rectangle 5"/>
          <p:cNvSpPr>
            <a:spLocks noChangeArrowheads="1"/>
          </p:cNvSpPr>
          <p:nvPr/>
        </p:nvSpPr>
        <p:spPr bwMode="auto">
          <a:xfrm>
            <a:off x="3276600" y="1524000"/>
            <a:ext cx="2227263" cy="336550"/>
          </a:xfrm>
          <a:prstGeom prst="rect">
            <a:avLst/>
          </a:prstGeom>
          <a:noFill/>
          <a:ln w="9525">
            <a:noFill/>
            <a:miter lim="800000"/>
            <a:headEnd/>
            <a:tailEnd/>
          </a:ln>
        </p:spPr>
        <p:txBody>
          <a:bodyPr wrap="none">
            <a:spAutoFit/>
          </a:bodyPr>
          <a:lstStyle/>
          <a:p>
            <a:r>
              <a:rPr lang="en-US" sz="1600"/>
              <a:t>Public Housing Units</a:t>
            </a:r>
          </a:p>
        </p:txBody>
      </p:sp>
      <p:sp>
        <p:nvSpPr>
          <p:cNvPr id="15365" name="Text Box 6"/>
          <p:cNvSpPr txBox="1">
            <a:spLocks noChangeArrowheads="1"/>
          </p:cNvSpPr>
          <p:nvPr/>
        </p:nvSpPr>
        <p:spPr bwMode="auto">
          <a:xfrm>
            <a:off x="457200" y="5791200"/>
            <a:ext cx="8229600" cy="738188"/>
          </a:xfrm>
          <a:prstGeom prst="rect">
            <a:avLst/>
          </a:prstGeom>
          <a:noFill/>
          <a:ln w="9525">
            <a:noFill/>
            <a:miter lim="800000"/>
            <a:headEnd/>
            <a:tailEnd/>
          </a:ln>
        </p:spPr>
        <p:txBody>
          <a:bodyPr>
            <a:spAutoFit/>
          </a:bodyPr>
          <a:lstStyle/>
          <a:p>
            <a:pPr algn="ctr">
              <a:defRPr/>
            </a:pPr>
            <a:r>
              <a:rPr lang="en-US" dirty="0"/>
              <a:t>The State of Texas has approximately 435 housing authorities in our state.  </a:t>
            </a:r>
          </a:p>
          <a:p>
            <a:pPr algn="ctr">
              <a:defRPr/>
            </a:pPr>
            <a:r>
              <a:rPr lang="en-US" dirty="0"/>
              <a:t>There are approximately 3500 </a:t>
            </a:r>
            <a:r>
              <a:rPr lang="en-US" dirty="0">
                <a:latin typeface="+mn-lt"/>
              </a:rPr>
              <a:t>housing</a:t>
            </a:r>
            <a:r>
              <a:rPr lang="en-US" dirty="0"/>
              <a:t> authorities in the United States,</a:t>
            </a:r>
          </a:p>
          <a:p>
            <a:pPr algn="ctr">
              <a:defRPr/>
            </a:pPr>
            <a:r>
              <a:rPr lang="en-US" dirty="0"/>
              <a:t> Puerto Rico, and the Virgin Islands.</a:t>
            </a:r>
          </a:p>
        </p:txBody>
      </p:sp>
    </p:spTree>
  </p:cSld>
  <p:clrMapOvr>
    <a:masterClrMapping/>
  </p:clrMapOvr>
  <p:transition spd="med" advClick="0" advTm="18000">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43000" y="1219200"/>
            <a:ext cx="8229600" cy="1143000"/>
          </a:xfrm>
        </p:spPr>
        <p:txBody>
          <a:bodyPr/>
          <a:lstStyle/>
          <a:p>
            <a:pPr algn="l" eaLnBrk="1" hangingPunct="1"/>
            <a:r>
              <a:rPr lang="en-US" sz="2400" b="1"/>
              <a:t>Section 8 Programs</a:t>
            </a:r>
          </a:p>
        </p:txBody>
      </p:sp>
      <p:sp>
        <p:nvSpPr>
          <p:cNvPr id="16387" name="Rectangle 3"/>
          <p:cNvSpPr>
            <a:spLocks noGrp="1" noChangeArrowheads="1"/>
          </p:cNvSpPr>
          <p:nvPr>
            <p:ph type="body" idx="1"/>
          </p:nvPr>
        </p:nvSpPr>
        <p:spPr>
          <a:xfrm>
            <a:off x="762000" y="2971800"/>
            <a:ext cx="8229600" cy="3581400"/>
          </a:xfrm>
        </p:spPr>
        <p:txBody>
          <a:bodyPr/>
          <a:lstStyle/>
          <a:p>
            <a:pPr eaLnBrk="1" hangingPunct="1">
              <a:lnSpc>
                <a:spcPct val="90000"/>
              </a:lnSpc>
              <a:buFontTx/>
              <a:buNone/>
            </a:pPr>
            <a:r>
              <a:rPr lang="en-US" sz="1600" b="1" dirty="0"/>
              <a:t>     </a:t>
            </a:r>
            <a:r>
              <a:rPr lang="en-US" sz="2000" dirty="0"/>
              <a:t>The Waco Housing Authority administers several Section 8 programs.  The largest being the McLennan County program.  We also have absorbed the Hill County Section 8 program in 2005 and the Somervell County program in 2006.  Currently we serve more than 2500 families through these assistance programs with a budget authority in excess of 16 million dollars per year.</a:t>
            </a:r>
          </a:p>
          <a:p>
            <a:pPr eaLnBrk="1" hangingPunct="1">
              <a:lnSpc>
                <a:spcPct val="90000"/>
              </a:lnSpc>
              <a:buFontTx/>
              <a:buNone/>
            </a:pPr>
            <a:endParaRPr lang="en-US" sz="2000" dirty="0"/>
          </a:p>
          <a:p>
            <a:pPr eaLnBrk="1" hangingPunct="1">
              <a:lnSpc>
                <a:spcPct val="90000"/>
              </a:lnSpc>
              <a:buFontTx/>
              <a:buNone/>
            </a:pPr>
            <a:r>
              <a:rPr lang="en-US" sz="2000" dirty="0"/>
              <a:t>	We have 70 additional vouchers in partnership with HUD &amp; the VA.  The Veteran Assisted Supportive Housing (VASH) Program has assisted 155 Veterans over the last 5 (five) years. </a:t>
            </a:r>
          </a:p>
          <a:p>
            <a:pPr eaLnBrk="1" hangingPunct="1">
              <a:lnSpc>
                <a:spcPct val="90000"/>
              </a:lnSpc>
              <a:buFontTx/>
              <a:buNone/>
            </a:pPr>
            <a:endParaRPr lang="en-US" sz="2000" dirty="0"/>
          </a:p>
          <a:p>
            <a:pPr eaLnBrk="1" hangingPunct="1">
              <a:lnSpc>
                <a:spcPct val="90000"/>
              </a:lnSpc>
              <a:buFontTx/>
              <a:buNone/>
            </a:pPr>
            <a:endParaRPr lang="en-US" sz="2000" dirty="0"/>
          </a:p>
        </p:txBody>
      </p:sp>
      <p:pic>
        <p:nvPicPr>
          <p:cNvPr id="13316" name="Picture 4" descr="29310"/>
          <p:cNvPicPr>
            <a:picLocks noChangeAspect="1" noChangeArrowheads="1"/>
          </p:cNvPicPr>
          <p:nvPr/>
        </p:nvPicPr>
        <p:blipFill>
          <a:blip r:embed="rId2" cstate="print"/>
          <a:srcRect/>
          <a:stretch>
            <a:fillRect/>
          </a:stretch>
        </p:blipFill>
        <p:spPr bwMode="auto">
          <a:xfrm>
            <a:off x="6553200" y="304800"/>
            <a:ext cx="2381250" cy="2590800"/>
          </a:xfrm>
          <a:prstGeom prst="rect">
            <a:avLst/>
          </a:prstGeom>
          <a:noFill/>
          <a:ln w="9525">
            <a:noFill/>
            <a:miter lim="800000"/>
            <a:headEnd/>
            <a:tailEnd/>
          </a:ln>
        </p:spPr>
      </p:pic>
    </p:spTree>
  </p:cSld>
  <p:clrMapOvr>
    <a:masterClrMapping/>
  </p:clrMapOvr>
  <p:transition spd="med" advClick="0" advTm="15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strips(downLeft)">
                                      <p:cBhvr>
                                        <p:cTn id="7" dur="5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2400" b="1"/>
              <a:t>Non-profit Corporation Affordable Housing Affiliates</a:t>
            </a:r>
          </a:p>
        </p:txBody>
      </p:sp>
      <p:sp>
        <p:nvSpPr>
          <p:cNvPr id="17411" name="Rectangle 3"/>
          <p:cNvSpPr>
            <a:spLocks noGrp="1" noChangeArrowheads="1"/>
          </p:cNvSpPr>
          <p:nvPr>
            <p:ph type="body" idx="1"/>
          </p:nvPr>
        </p:nvSpPr>
        <p:spPr>
          <a:xfrm>
            <a:off x="457200" y="2332038"/>
            <a:ext cx="8686800" cy="4525962"/>
          </a:xfrm>
        </p:spPr>
        <p:txBody>
          <a:bodyPr/>
          <a:lstStyle/>
          <a:p>
            <a:pPr eaLnBrk="1" hangingPunct="1">
              <a:lnSpc>
                <a:spcPct val="80000"/>
              </a:lnSpc>
              <a:buFontTx/>
              <a:buNone/>
            </a:pPr>
            <a:r>
              <a:rPr lang="en-US" sz="1600" dirty="0"/>
              <a:t>     The Waco Housing Authority &amp; Affiliates has evolved over the past 20 years to acquired properties that are operated and administered outside of the federal authority.</a:t>
            </a:r>
          </a:p>
          <a:p>
            <a:pPr eaLnBrk="1" hangingPunct="1">
              <a:lnSpc>
                <a:spcPct val="80000"/>
              </a:lnSpc>
              <a:buFontTx/>
              <a:buNone/>
            </a:pPr>
            <a:r>
              <a:rPr lang="en-US" sz="1600" dirty="0"/>
              <a:t>     This helped us to create a self funding resource that has been essential in light of frequent federal budget reductions to our federal housing programs.</a:t>
            </a:r>
          </a:p>
          <a:p>
            <a:pPr eaLnBrk="1" hangingPunct="1">
              <a:lnSpc>
                <a:spcPct val="80000"/>
              </a:lnSpc>
              <a:buFontTx/>
              <a:buNone/>
            </a:pPr>
            <a:endParaRPr lang="en-US" sz="1600" dirty="0"/>
          </a:p>
          <a:p>
            <a:pPr eaLnBrk="1" hangingPunct="1">
              <a:lnSpc>
                <a:spcPct val="80000"/>
              </a:lnSpc>
              <a:buFontTx/>
              <a:buNone/>
            </a:pPr>
            <a:r>
              <a:rPr lang="en-US" sz="1600" dirty="0"/>
              <a:t>    These properties are:</a:t>
            </a:r>
          </a:p>
          <a:p>
            <a:pPr eaLnBrk="1" hangingPunct="1">
              <a:lnSpc>
                <a:spcPct val="80000"/>
              </a:lnSpc>
              <a:buClr>
                <a:schemeClr val="tx1"/>
              </a:buClr>
              <a:buFont typeface="Wingdings" pitchFamily="2" charset="2"/>
              <a:buChar char="Ø"/>
            </a:pPr>
            <a:r>
              <a:rPr lang="en-US" sz="1600" dirty="0"/>
              <a:t>Raintree Apartments		             156 units acquired in 1994</a:t>
            </a:r>
          </a:p>
          <a:p>
            <a:pPr eaLnBrk="1" hangingPunct="1">
              <a:lnSpc>
                <a:spcPct val="80000"/>
              </a:lnSpc>
              <a:buClr>
                <a:schemeClr val="tx1"/>
              </a:buClr>
              <a:buFont typeface="Wingdings" pitchFamily="2" charset="2"/>
              <a:buChar char="Ø"/>
            </a:pPr>
            <a:r>
              <a:rPr lang="en-US" sz="1600" dirty="0"/>
              <a:t>Cimmaron Apartments		             100 units acquired in 1994</a:t>
            </a:r>
          </a:p>
          <a:p>
            <a:pPr eaLnBrk="1" hangingPunct="1">
              <a:lnSpc>
                <a:spcPct val="80000"/>
              </a:lnSpc>
              <a:buClr>
                <a:schemeClr val="tx1"/>
              </a:buClr>
              <a:buFont typeface="Wingdings" pitchFamily="2" charset="2"/>
              <a:buChar char="Ø"/>
            </a:pPr>
            <a:r>
              <a:rPr lang="en-US" sz="1600" dirty="0"/>
              <a:t>Picadilly Apartments		                6 townhouses acquired in 1995</a:t>
            </a:r>
          </a:p>
          <a:p>
            <a:pPr eaLnBrk="1" hangingPunct="1">
              <a:lnSpc>
                <a:spcPct val="80000"/>
              </a:lnSpc>
              <a:buClr>
                <a:schemeClr val="tx1"/>
              </a:buClr>
              <a:buFont typeface="Wingdings" pitchFamily="2" charset="2"/>
              <a:buChar char="Ø"/>
            </a:pPr>
            <a:r>
              <a:rPr lang="en-US" sz="1600" dirty="0"/>
              <a:t>Hunnington Apartments		              60 units acquired in 1995</a:t>
            </a:r>
          </a:p>
          <a:p>
            <a:pPr eaLnBrk="1" hangingPunct="1">
              <a:lnSpc>
                <a:spcPct val="80000"/>
              </a:lnSpc>
              <a:buClr>
                <a:schemeClr val="tx1"/>
              </a:buClr>
              <a:buFont typeface="Wingdings" pitchFamily="2" charset="2"/>
              <a:buChar char="Ø"/>
            </a:pPr>
            <a:r>
              <a:rPr lang="en-US" sz="1600" dirty="0"/>
              <a:t>Misty Square Apartments		              12 units acquired in 2003-04</a:t>
            </a:r>
          </a:p>
          <a:p>
            <a:pPr eaLnBrk="1" hangingPunct="1">
              <a:lnSpc>
                <a:spcPct val="80000"/>
              </a:lnSpc>
              <a:buClr>
                <a:schemeClr val="tx1"/>
              </a:buClr>
              <a:buFontTx/>
              <a:buNone/>
            </a:pPr>
            <a:r>
              <a:rPr lang="en-US" sz="1600" dirty="0"/>
              <a:t>						4 units acquired in 2009</a:t>
            </a:r>
          </a:p>
          <a:p>
            <a:pPr eaLnBrk="1" hangingPunct="1">
              <a:lnSpc>
                <a:spcPct val="80000"/>
              </a:lnSpc>
              <a:buClr>
                <a:schemeClr val="tx1"/>
              </a:buClr>
              <a:buFont typeface="Wingdings" panose="05000000000000000000" pitchFamily="2" charset="2"/>
              <a:buChar char="Ø"/>
            </a:pPr>
            <a:r>
              <a:rPr lang="en-US" sz="1600" dirty="0"/>
              <a:t>South Terrace, LP (RAD)                                </a:t>
            </a:r>
            <a:r>
              <a:rPr lang="en-US" sz="1600" u="sng" dirty="0"/>
              <a:t>250 units under construction as of 2020</a:t>
            </a:r>
          </a:p>
          <a:p>
            <a:pPr eaLnBrk="1" hangingPunct="1">
              <a:lnSpc>
                <a:spcPct val="80000"/>
              </a:lnSpc>
              <a:buClr>
                <a:schemeClr val="tx1"/>
              </a:buClr>
              <a:buFontTx/>
              <a:buNone/>
            </a:pPr>
            <a:endParaRPr lang="en-US" sz="1600" dirty="0"/>
          </a:p>
          <a:p>
            <a:pPr eaLnBrk="1" hangingPunct="1">
              <a:lnSpc>
                <a:spcPct val="80000"/>
              </a:lnSpc>
              <a:buClr>
                <a:schemeClr val="tx1"/>
              </a:buClr>
              <a:buFontTx/>
              <a:buNone/>
            </a:pPr>
            <a:r>
              <a:rPr lang="en-US" sz="1600" dirty="0"/>
              <a:t>Total 				                 588 Units </a:t>
            </a:r>
          </a:p>
        </p:txBody>
      </p:sp>
      <p:pic>
        <p:nvPicPr>
          <p:cNvPr id="14343" name="Picture 7" descr="RiseLlogo"/>
          <p:cNvPicPr>
            <a:picLocks noChangeAspect="1" noChangeArrowheads="1"/>
          </p:cNvPicPr>
          <p:nvPr/>
        </p:nvPicPr>
        <p:blipFill>
          <a:blip r:embed="rId2" cstate="print"/>
          <a:srcRect/>
          <a:stretch>
            <a:fillRect/>
          </a:stretch>
        </p:blipFill>
        <p:spPr bwMode="auto">
          <a:xfrm>
            <a:off x="3657600" y="1066800"/>
            <a:ext cx="1857375" cy="942975"/>
          </a:xfrm>
          <a:prstGeom prst="rect">
            <a:avLst/>
          </a:prstGeom>
          <a:noFill/>
          <a:ln w="9525">
            <a:noFill/>
            <a:miter lim="800000"/>
            <a:headEnd/>
            <a:tailEnd/>
          </a:ln>
        </p:spPr>
      </p:pic>
      <p:sp>
        <p:nvSpPr>
          <p:cNvPr id="17413" name="Text Box 8"/>
          <p:cNvSpPr txBox="1">
            <a:spLocks noChangeArrowheads="1"/>
          </p:cNvSpPr>
          <p:nvPr/>
        </p:nvSpPr>
        <p:spPr bwMode="auto">
          <a:xfrm>
            <a:off x="3733800" y="1905000"/>
            <a:ext cx="1739900" cy="304800"/>
          </a:xfrm>
          <a:prstGeom prst="rect">
            <a:avLst/>
          </a:prstGeom>
          <a:noFill/>
          <a:ln w="9525">
            <a:noFill/>
            <a:miter lim="800000"/>
            <a:headEnd/>
            <a:tailEnd/>
          </a:ln>
        </p:spPr>
        <p:txBody>
          <a:bodyPr wrap="none">
            <a:spAutoFit/>
          </a:bodyPr>
          <a:lstStyle/>
          <a:p>
            <a:r>
              <a:rPr lang="en-US"/>
              <a:t>Rising Images Inc.</a:t>
            </a:r>
          </a:p>
        </p:txBody>
      </p:sp>
    </p:spTree>
  </p:cSld>
  <p:clrMapOvr>
    <a:masterClrMapping/>
  </p:clrMapOvr>
  <p:transition spd="med" advClick="0" advTm="25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4343"/>
                                        </p:tgtEl>
                                        <p:attrNameLst>
                                          <p:attrName>style.visibility</p:attrName>
                                        </p:attrNameLst>
                                      </p:cBhvr>
                                      <p:to>
                                        <p:strVal val="visible"/>
                                      </p:to>
                                    </p:set>
                                    <p:animEffect transition="in" filter="dissolve">
                                      <p:cBhvr>
                                        <p:cTn id="7" dur="2000"/>
                                        <p:tgtEl>
                                          <p:spTgt spid="143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152400"/>
            <a:ext cx="8229600" cy="792163"/>
          </a:xfrm>
        </p:spPr>
        <p:txBody>
          <a:bodyPr/>
          <a:lstStyle/>
          <a:p>
            <a:pPr eaLnBrk="1" hangingPunct="1"/>
            <a:r>
              <a:rPr lang="en-US" sz="2400" b="1"/>
              <a:t>Dollars Spent in the City of Waco</a:t>
            </a:r>
          </a:p>
        </p:txBody>
      </p:sp>
      <p:sp>
        <p:nvSpPr>
          <p:cNvPr id="18435" name="Content Placeholder 5"/>
          <p:cNvSpPr>
            <a:spLocks noGrp="1"/>
          </p:cNvSpPr>
          <p:nvPr>
            <p:ph idx="1"/>
          </p:nvPr>
        </p:nvSpPr>
        <p:spPr>
          <a:xfrm>
            <a:off x="457200" y="838200"/>
            <a:ext cx="8229600" cy="5791200"/>
          </a:xfrm>
        </p:spPr>
        <p:txBody>
          <a:bodyPr/>
          <a:lstStyle/>
          <a:p>
            <a:pPr>
              <a:buFontTx/>
              <a:buNone/>
            </a:pPr>
            <a:r>
              <a:rPr lang="en-US" sz="1200" b="1" dirty="0"/>
              <a:t>Site					     Cost		Completion</a:t>
            </a:r>
            <a:endParaRPr lang="en-US" sz="1200" dirty="0"/>
          </a:p>
          <a:p>
            <a:pPr>
              <a:buFontTx/>
              <a:buNone/>
            </a:pPr>
            <a:r>
              <a:rPr lang="en-US" sz="1200" b="1" u="sng" dirty="0"/>
              <a:t>Raintree</a:t>
            </a:r>
            <a:endParaRPr lang="en-US" sz="1200" dirty="0"/>
          </a:p>
          <a:p>
            <a:r>
              <a:rPr lang="en-US" sz="1200" dirty="0"/>
              <a:t>Raintree Bridge Repair		$  14,500.00      	 11/29/2017</a:t>
            </a:r>
          </a:p>
          <a:p>
            <a:pPr>
              <a:buFontTx/>
              <a:buNone/>
            </a:pPr>
            <a:r>
              <a:rPr lang="en-US" sz="1200" b="1" u="sng" dirty="0"/>
              <a:t>Cimmaron </a:t>
            </a:r>
            <a:endParaRPr lang="en-US" sz="1200" dirty="0"/>
          </a:p>
          <a:p>
            <a:r>
              <a:rPr lang="en-US" sz="1200" dirty="0"/>
              <a:t>Roof Replacements			$  48,940.00 	   	   11/30/2020</a:t>
            </a:r>
          </a:p>
          <a:p>
            <a:pPr>
              <a:buFontTx/>
              <a:buNone/>
            </a:pPr>
            <a:r>
              <a:rPr lang="en-US" sz="1200" b="1" u="sng" dirty="0"/>
              <a:t>Hunnington </a:t>
            </a:r>
            <a:endParaRPr lang="en-US" sz="1200" dirty="0"/>
          </a:p>
          <a:p>
            <a:r>
              <a:rPr lang="en-US" sz="1200" dirty="0"/>
              <a:t>Siding Replacement			$  115,123.02   	   4/15/2020</a:t>
            </a:r>
          </a:p>
          <a:p>
            <a:endParaRPr lang="en-US" sz="1200" dirty="0"/>
          </a:p>
          <a:p>
            <a:pPr>
              <a:buFontTx/>
              <a:buNone/>
            </a:pPr>
            <a:r>
              <a:rPr lang="en-US" sz="1200" b="1" u="sng" dirty="0"/>
              <a:t>All Rising Images Sites</a:t>
            </a:r>
            <a:endParaRPr lang="en-US" sz="1200" dirty="0"/>
          </a:p>
          <a:p>
            <a:r>
              <a:rPr lang="en-US" sz="1200" dirty="0"/>
              <a:t>Siding and Roof replacements on 15 various         </a:t>
            </a:r>
            <a:r>
              <a:rPr lang="en-US" sz="1200" u="sng" dirty="0"/>
              <a:t>$ 411,832.66                           9/27/2018 – 11/14/2019</a:t>
            </a:r>
          </a:p>
          <a:p>
            <a:pPr marL="0" indent="0">
              <a:buNone/>
            </a:pPr>
            <a:r>
              <a:rPr lang="en-US" sz="1200" dirty="0"/>
              <a:t>          buildings and painting and repairs of stairs.          </a:t>
            </a:r>
            <a:r>
              <a:rPr lang="en-US" sz="1200" b="1" dirty="0"/>
              <a:t>$ 590,455.66</a:t>
            </a:r>
            <a:r>
              <a:rPr lang="en-US" sz="1200" dirty="0"/>
              <a:t>		     </a:t>
            </a:r>
            <a:r>
              <a:rPr lang="en-US" sz="1200" b="1" dirty="0"/>
              <a:t> 					 </a:t>
            </a:r>
            <a:endParaRPr lang="en-US" sz="1200" dirty="0"/>
          </a:p>
          <a:p>
            <a:pPr>
              <a:buFontTx/>
              <a:buNone/>
            </a:pPr>
            <a:r>
              <a:rPr lang="en-US" sz="1200" dirty="0"/>
              <a:t>					   </a:t>
            </a:r>
          </a:p>
          <a:p>
            <a:pPr>
              <a:buFontTx/>
              <a:buNone/>
            </a:pPr>
            <a:endParaRPr lang="en-US" sz="1200" dirty="0"/>
          </a:p>
          <a:p>
            <a:pPr>
              <a:buFontTx/>
              <a:buNone/>
            </a:pPr>
            <a:r>
              <a:rPr lang="en-US" sz="1200" dirty="0"/>
              <a:t> 					</a:t>
            </a:r>
          </a:p>
          <a:p>
            <a:endParaRPr lang="en-US" dirty="0"/>
          </a:p>
        </p:txBody>
      </p:sp>
    </p:spTree>
  </p:cSld>
  <p:clrMapOvr>
    <a:masterClrMapping/>
  </p:clrMapOvr>
  <p:transition spd="med" advClick="0" advTm="25000">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152400"/>
            <a:ext cx="8229600" cy="609600"/>
          </a:xfrm>
        </p:spPr>
        <p:txBody>
          <a:bodyPr/>
          <a:lstStyle/>
          <a:p>
            <a:pPr eaLnBrk="1" hangingPunct="1"/>
            <a:r>
              <a:rPr lang="en-US" sz="2400" b="1"/>
              <a:t>Dollars Spent in the City of Waco, cont.</a:t>
            </a:r>
          </a:p>
        </p:txBody>
      </p:sp>
      <p:sp>
        <p:nvSpPr>
          <p:cNvPr id="19459" name="Content Placeholder 5"/>
          <p:cNvSpPr>
            <a:spLocks noGrp="1"/>
          </p:cNvSpPr>
          <p:nvPr>
            <p:ph idx="1"/>
          </p:nvPr>
        </p:nvSpPr>
        <p:spPr>
          <a:xfrm>
            <a:off x="457200" y="609600"/>
            <a:ext cx="8229600" cy="6096000"/>
          </a:xfrm>
        </p:spPr>
        <p:txBody>
          <a:bodyPr/>
          <a:lstStyle/>
          <a:p>
            <a:pPr>
              <a:buFontTx/>
              <a:buNone/>
            </a:pPr>
            <a:r>
              <a:rPr lang="en-US" sz="1200" b="1" dirty="0"/>
              <a:t>Site					     Cost		Completion</a:t>
            </a:r>
            <a:endParaRPr lang="en-US" sz="1200" dirty="0"/>
          </a:p>
          <a:p>
            <a:pPr>
              <a:buNone/>
            </a:pPr>
            <a:r>
              <a:rPr lang="en-US" sz="1200" b="1" u="sng" dirty="0"/>
              <a:t>Kate Ross/Estella Maxey/South Terrace</a:t>
            </a:r>
            <a:endParaRPr lang="en-US" sz="1200" dirty="0"/>
          </a:p>
          <a:p>
            <a:r>
              <a:rPr lang="en-US" sz="1200" dirty="0"/>
              <a:t> Sidewalk Repairs                                                     $17,168                             8/13/2020</a:t>
            </a:r>
          </a:p>
          <a:p>
            <a:r>
              <a:rPr lang="en-US" sz="1200" dirty="0"/>
              <a:t>Metal Cabinet Replacement                                      $27,000                             6/5/2018</a:t>
            </a:r>
          </a:p>
          <a:p>
            <a:r>
              <a:rPr lang="en-US" sz="1200" dirty="0"/>
              <a:t>Façade Repairs                                                         $76,600                             7/30/2018</a:t>
            </a:r>
          </a:p>
          <a:p>
            <a:r>
              <a:rPr lang="en-US" sz="1200" dirty="0"/>
              <a:t>Fence &amp; Dumpster Pad Repairs                                $24,399                             10/28/2020</a:t>
            </a:r>
          </a:p>
          <a:p>
            <a:r>
              <a:rPr lang="en-US" sz="1200" dirty="0"/>
              <a:t>Unit Rehab &amp; Fire Damage                                        $197,272.60                      1/28/2021</a:t>
            </a:r>
          </a:p>
          <a:p>
            <a:r>
              <a:rPr lang="en-US" sz="1200" dirty="0"/>
              <a:t>Interior Painting of 50 Units                                        $80,900                             8/28/2017</a:t>
            </a:r>
          </a:p>
          <a:p>
            <a:r>
              <a:rPr lang="en-US" sz="1200" dirty="0"/>
              <a:t>Exterior Lighting Replacement                                   $120,678.81                      5/11/2016</a:t>
            </a:r>
          </a:p>
          <a:p>
            <a:r>
              <a:rPr lang="en-US" sz="1200" dirty="0"/>
              <a:t>Interior Repainting of 314 units                                  $ 494,350                          8/31/2017</a:t>
            </a:r>
          </a:p>
          <a:p>
            <a:r>
              <a:rPr lang="en-US" sz="1200" dirty="0"/>
              <a:t>10 Move in/ Make Ready Units                                  $ 45,650                            9/17/2018</a:t>
            </a:r>
          </a:p>
          <a:p>
            <a:r>
              <a:rPr lang="en-US" sz="1200" dirty="0"/>
              <a:t>Lead Based Paint Testing                                          $ 46,432                            9/17/2018</a:t>
            </a:r>
          </a:p>
          <a:p>
            <a:r>
              <a:rPr lang="en-US" sz="1200" dirty="0"/>
              <a:t>GPNA/EA/ PCA                                                         $ 31,920                            9/3/2019</a:t>
            </a:r>
          </a:p>
          <a:p>
            <a:r>
              <a:rPr lang="en-US" sz="1200" dirty="0"/>
              <a:t>Interior Painting of 40 Units                                        $ 64,907                            3/11/2020</a:t>
            </a:r>
          </a:p>
          <a:p>
            <a:r>
              <a:rPr lang="en-US" sz="1200" dirty="0"/>
              <a:t>Add Pea Gravel at Playgrounds                                 $ 4,320.02                         6/16/2020</a:t>
            </a:r>
          </a:p>
          <a:p>
            <a:r>
              <a:rPr lang="en-US" sz="1200" dirty="0"/>
              <a:t>Misc. Roof and Ceiling Repairs                                  </a:t>
            </a:r>
            <a:r>
              <a:rPr lang="en-US" sz="1200" u="sng" dirty="0"/>
              <a:t>$ 9,053.85</a:t>
            </a:r>
          </a:p>
          <a:p>
            <a:pPr>
              <a:buFontTx/>
              <a:buNone/>
            </a:pPr>
            <a:r>
              <a:rPr lang="en-US" sz="1200" dirty="0"/>
              <a:t>				</a:t>
            </a:r>
            <a:r>
              <a:rPr lang="en-US" sz="1200" b="1" dirty="0"/>
              <a:t>                          $1,223,489.28</a:t>
            </a:r>
          </a:p>
          <a:p>
            <a:pPr>
              <a:buFontTx/>
              <a:buNone/>
            </a:pPr>
            <a:endParaRPr lang="en-US" sz="1200" dirty="0"/>
          </a:p>
          <a:p>
            <a:pPr>
              <a:buFontTx/>
              <a:buNone/>
            </a:pPr>
            <a:r>
              <a:rPr lang="en-US" sz="1200" b="1" dirty="0"/>
              <a:t> </a:t>
            </a:r>
            <a:endParaRPr lang="en-US" sz="1200" dirty="0"/>
          </a:p>
          <a:p>
            <a:pPr>
              <a:buFontTx/>
              <a:buNone/>
            </a:pPr>
            <a:r>
              <a:rPr lang="en-US" sz="1200" b="1" dirty="0"/>
              <a:t> </a:t>
            </a:r>
            <a:endParaRPr lang="en-US" sz="1200" dirty="0"/>
          </a:p>
          <a:p>
            <a:pPr>
              <a:buFontTx/>
              <a:buNone/>
            </a:pPr>
            <a:r>
              <a:rPr lang="en-US" sz="1200" b="1" dirty="0"/>
              <a:t> </a:t>
            </a:r>
            <a:endParaRPr lang="en-US" sz="1200" dirty="0"/>
          </a:p>
          <a:p>
            <a:pPr>
              <a:buFontTx/>
              <a:buNone/>
            </a:pPr>
            <a:r>
              <a:rPr lang="en-US" sz="1200" dirty="0"/>
              <a:t>					   </a:t>
            </a:r>
          </a:p>
          <a:p>
            <a:pPr>
              <a:buFontTx/>
              <a:buNone/>
            </a:pPr>
            <a:endParaRPr lang="en-US" sz="1200" dirty="0"/>
          </a:p>
          <a:p>
            <a:pPr>
              <a:buFontTx/>
              <a:buNone/>
            </a:pPr>
            <a:r>
              <a:rPr lang="en-US" sz="1200" dirty="0"/>
              <a:t> 					</a:t>
            </a:r>
          </a:p>
          <a:p>
            <a:endParaRPr lang="en-US" dirty="0"/>
          </a:p>
        </p:txBody>
      </p:sp>
    </p:spTree>
  </p:cSld>
  <p:clrMapOvr>
    <a:masterClrMapping/>
  </p:clrMapOvr>
  <p:transition spd="med" advClick="0" advTm="25000">
    <p:newsfla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2400" b="1"/>
              <a:t>Waco Housing Authority &amp; Affiliates Additional Assets</a:t>
            </a:r>
          </a:p>
        </p:txBody>
      </p:sp>
      <p:sp>
        <p:nvSpPr>
          <p:cNvPr id="15363" name="Rectangle 3"/>
          <p:cNvSpPr>
            <a:spLocks noGrp="1" noChangeArrowheads="1"/>
          </p:cNvSpPr>
          <p:nvPr>
            <p:ph type="body" idx="1"/>
          </p:nvPr>
        </p:nvSpPr>
        <p:spPr>
          <a:xfrm>
            <a:off x="914400" y="1676400"/>
            <a:ext cx="8229600" cy="4525963"/>
          </a:xfrm>
        </p:spPr>
        <p:txBody>
          <a:bodyPr/>
          <a:lstStyle/>
          <a:p>
            <a:pPr algn="ctr" eaLnBrk="1" hangingPunct="1">
              <a:buClr>
                <a:schemeClr val="tx1"/>
              </a:buClr>
              <a:buFont typeface="Wingdings" pitchFamily="2" charset="2"/>
              <a:buNone/>
            </a:pPr>
            <a:r>
              <a:rPr lang="en-US" sz="2400" b="1" dirty="0"/>
              <a:t>Waco Housing Authority &amp; Affiliates currently owns:</a:t>
            </a:r>
          </a:p>
          <a:p>
            <a:pPr eaLnBrk="1" hangingPunct="1">
              <a:buClr>
                <a:schemeClr val="tx1"/>
              </a:buClr>
              <a:buFont typeface="Wingdings" pitchFamily="2" charset="2"/>
              <a:buChar char="Ø"/>
            </a:pPr>
            <a:endParaRPr lang="en-US" sz="2400" b="1" dirty="0"/>
          </a:p>
          <a:p>
            <a:pPr lvl="3" eaLnBrk="1" hangingPunct="1">
              <a:buClr>
                <a:schemeClr val="tx1"/>
              </a:buClr>
              <a:buFont typeface="Wingdings" pitchFamily="2" charset="2"/>
              <a:buChar char="Ø"/>
            </a:pPr>
            <a:r>
              <a:rPr lang="en-US" b="1" dirty="0"/>
              <a:t>office building at 1001 Washington Avenue</a:t>
            </a:r>
          </a:p>
          <a:p>
            <a:pPr eaLnBrk="1" hangingPunct="1">
              <a:buClr>
                <a:schemeClr val="tx1"/>
              </a:buClr>
              <a:buFont typeface="Wingdings" pitchFamily="2" charset="2"/>
              <a:buNone/>
            </a:pPr>
            <a:r>
              <a:rPr lang="en-US" sz="2400" b="1" dirty="0"/>
              <a:t>              	(currently under lease)</a:t>
            </a:r>
          </a:p>
          <a:p>
            <a:pPr marL="914400" lvl="2" indent="0" eaLnBrk="1" hangingPunct="1">
              <a:buClr>
                <a:schemeClr val="tx1"/>
              </a:buClr>
              <a:buNone/>
            </a:pPr>
            <a:endParaRPr lang="en-US" b="1" dirty="0"/>
          </a:p>
          <a:p>
            <a:pPr lvl="2" eaLnBrk="1" hangingPunct="1">
              <a:buClr>
                <a:schemeClr val="tx1"/>
              </a:buClr>
              <a:buFont typeface="Wingdings" pitchFamily="2" charset="2"/>
              <a:buNone/>
            </a:pPr>
            <a:endParaRPr lang="en-US" b="1" dirty="0"/>
          </a:p>
          <a:p>
            <a:pPr lvl="3" eaLnBrk="1" hangingPunct="1">
              <a:buClr>
                <a:schemeClr val="tx1"/>
              </a:buClr>
              <a:buFont typeface="Wingdings" pitchFamily="2" charset="2"/>
              <a:buChar char="Ø"/>
            </a:pPr>
            <a:r>
              <a:rPr lang="en-US" b="1" dirty="0"/>
              <a:t>our Central Office located at 4400 Cobbs Drive</a:t>
            </a:r>
          </a:p>
          <a:p>
            <a:pPr eaLnBrk="1" hangingPunct="1">
              <a:buFontTx/>
              <a:buNone/>
            </a:pPr>
            <a:endParaRPr lang="en-US" sz="2400" b="1" dirty="0"/>
          </a:p>
        </p:txBody>
      </p:sp>
      <p:pic>
        <p:nvPicPr>
          <p:cNvPr id="15364" name="Picture 4" descr="1001a"/>
          <p:cNvPicPr>
            <a:picLocks noChangeAspect="1" noChangeArrowheads="1"/>
          </p:cNvPicPr>
          <p:nvPr/>
        </p:nvPicPr>
        <p:blipFill>
          <a:blip r:embed="rId2" cstate="print"/>
          <a:srcRect/>
          <a:stretch>
            <a:fillRect/>
          </a:stretch>
        </p:blipFill>
        <p:spPr bwMode="auto">
          <a:xfrm>
            <a:off x="152400" y="2247900"/>
            <a:ext cx="1905000" cy="1371600"/>
          </a:xfrm>
          <a:prstGeom prst="rect">
            <a:avLst/>
          </a:prstGeom>
          <a:noFill/>
          <a:ln w="9525">
            <a:noFill/>
            <a:miter lim="800000"/>
            <a:headEnd/>
            <a:tailEnd/>
          </a:ln>
        </p:spPr>
      </p:pic>
      <p:pic>
        <p:nvPicPr>
          <p:cNvPr id="15365" name="Picture 5" descr="Cobbsnew1"/>
          <p:cNvPicPr>
            <a:picLocks noChangeAspect="1" noChangeArrowheads="1"/>
          </p:cNvPicPr>
          <p:nvPr/>
        </p:nvPicPr>
        <p:blipFill>
          <a:blip r:embed="rId3" cstate="print"/>
          <a:srcRect/>
          <a:stretch>
            <a:fillRect/>
          </a:stretch>
        </p:blipFill>
        <p:spPr bwMode="auto">
          <a:xfrm>
            <a:off x="152400" y="5257800"/>
            <a:ext cx="1905000" cy="1273175"/>
          </a:xfrm>
          <a:prstGeom prst="rect">
            <a:avLst/>
          </a:prstGeom>
          <a:noFill/>
          <a:ln w="9525">
            <a:noFill/>
            <a:miter lim="800000"/>
            <a:headEnd/>
            <a:tailEnd/>
          </a:ln>
        </p:spPr>
      </p:pic>
      <p:pic>
        <p:nvPicPr>
          <p:cNvPr id="15367" name="Picture 7" descr="vg"/>
          <p:cNvPicPr>
            <a:picLocks noChangeAspect="1" noChangeArrowheads="1"/>
          </p:cNvPicPr>
          <p:nvPr/>
        </p:nvPicPr>
        <p:blipFill>
          <a:blip r:embed="rId4" cstate="print"/>
          <a:srcRect/>
          <a:stretch>
            <a:fillRect/>
          </a:stretch>
        </p:blipFill>
        <p:spPr bwMode="auto">
          <a:xfrm>
            <a:off x="152400" y="3733800"/>
            <a:ext cx="1905000" cy="1416050"/>
          </a:xfrm>
          <a:prstGeom prst="rect">
            <a:avLst/>
          </a:prstGeom>
          <a:noFill/>
          <a:ln w="9525">
            <a:noFill/>
            <a:miter lim="800000"/>
            <a:headEnd/>
            <a:tailEnd/>
          </a:ln>
        </p:spPr>
      </p:pic>
    </p:spTree>
  </p:cSld>
  <p:clrMapOvr>
    <a:masterClrMapping/>
  </p:clrMapOvr>
  <p:transition spd="med" advClick="0" advTm="19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1500"/>
                                  </p:stCondLst>
                                  <p:childTnLst>
                                    <p:set>
                                      <p:cBhvr>
                                        <p:cTn id="6" dur="1" fill="hold">
                                          <p:stCondLst>
                                            <p:cond delay="0"/>
                                          </p:stCondLst>
                                        </p:cTn>
                                        <p:tgtEl>
                                          <p:spTgt spid="15363">
                                            <p:txEl>
                                              <p:pRg st="2" end="2"/>
                                            </p:txEl>
                                          </p:spTgt>
                                        </p:tgtEl>
                                        <p:attrNameLst>
                                          <p:attrName>style.visibility</p:attrName>
                                        </p:attrNameLst>
                                      </p:cBhvr>
                                      <p:to>
                                        <p:strVal val="visible"/>
                                      </p:to>
                                    </p:set>
                                    <p:animEffect transition="in" filter="dissolve">
                                      <p:cBhvr>
                                        <p:cTn id="7" dur="2000"/>
                                        <p:tgtEl>
                                          <p:spTgt spid="15363">
                                            <p:txEl>
                                              <p:pRg st="2" end="2"/>
                                            </p:txEl>
                                          </p:spTgt>
                                        </p:tgtEl>
                                      </p:cBhvr>
                                    </p:animEffect>
                                  </p:childTnLst>
                                </p:cTn>
                              </p:par>
                            </p:childTnLst>
                          </p:cTn>
                        </p:par>
                        <p:par>
                          <p:cTn id="8" fill="hold">
                            <p:stCondLst>
                              <p:cond delay="3500"/>
                            </p:stCondLst>
                            <p:childTnLst>
                              <p:par>
                                <p:cTn id="9" presetID="22" presetClass="entr" presetSubtype="4" fill="hold" nodeType="afterEffect">
                                  <p:stCondLst>
                                    <p:cond delay="0"/>
                                  </p:stCondLst>
                                  <p:childTnLst>
                                    <p:set>
                                      <p:cBhvr>
                                        <p:cTn id="10" dur="1" fill="hold">
                                          <p:stCondLst>
                                            <p:cond delay="0"/>
                                          </p:stCondLst>
                                        </p:cTn>
                                        <p:tgtEl>
                                          <p:spTgt spid="15364"/>
                                        </p:tgtEl>
                                        <p:attrNameLst>
                                          <p:attrName>style.visibility</p:attrName>
                                        </p:attrNameLst>
                                      </p:cBhvr>
                                      <p:to>
                                        <p:strVal val="visible"/>
                                      </p:to>
                                    </p:set>
                                    <p:animEffect transition="in" filter="wipe(down)">
                                      <p:cBhvr>
                                        <p:cTn id="11" dur="500"/>
                                        <p:tgtEl>
                                          <p:spTgt spid="15364"/>
                                        </p:tgtEl>
                                      </p:cBhvr>
                                    </p:animEffect>
                                  </p:childTnLst>
                                </p:cTn>
                              </p:par>
                              <p:par>
                                <p:cTn id="12" presetID="9" presetClass="entr" presetSubtype="0" fill="hold" nodeType="withEffect">
                                  <p:stCondLst>
                                    <p:cond delay="0"/>
                                  </p:stCondLst>
                                  <p:childTnLst>
                                    <p:set>
                                      <p:cBhvr>
                                        <p:cTn id="13" dur="1" fill="hold">
                                          <p:stCondLst>
                                            <p:cond delay="0"/>
                                          </p:stCondLst>
                                        </p:cTn>
                                        <p:tgtEl>
                                          <p:spTgt spid="15363">
                                            <p:txEl>
                                              <p:pRg st="3" end="3"/>
                                            </p:txEl>
                                          </p:spTgt>
                                        </p:tgtEl>
                                        <p:attrNameLst>
                                          <p:attrName>style.visibility</p:attrName>
                                        </p:attrNameLst>
                                      </p:cBhvr>
                                      <p:to>
                                        <p:strVal val="visible"/>
                                      </p:to>
                                    </p:set>
                                    <p:animEffect transition="in" filter="dissolve">
                                      <p:cBhvr>
                                        <p:cTn id="14" dur="500"/>
                                        <p:tgtEl>
                                          <p:spTgt spid="15363">
                                            <p:txEl>
                                              <p:pRg st="3" end="3"/>
                                            </p:txEl>
                                          </p:spTgt>
                                        </p:tgtEl>
                                      </p:cBhvr>
                                    </p:animEffect>
                                  </p:childTnLst>
                                </p:cTn>
                              </p:par>
                            </p:childTnLst>
                          </p:cTn>
                        </p:par>
                        <p:par>
                          <p:cTn id="15" fill="hold">
                            <p:stCondLst>
                              <p:cond delay="4000"/>
                            </p:stCondLst>
                            <p:childTnLst>
                              <p:par>
                                <p:cTn id="16" presetID="9" presetClass="entr" presetSubtype="0" fill="hold" nodeType="afterEffect">
                                  <p:stCondLst>
                                    <p:cond delay="0"/>
                                  </p:stCondLst>
                                  <p:childTnLst>
                                    <p:set>
                                      <p:cBhvr>
                                        <p:cTn id="17" dur="1" fill="hold">
                                          <p:stCondLst>
                                            <p:cond delay="0"/>
                                          </p:stCondLst>
                                        </p:cTn>
                                        <p:tgtEl>
                                          <p:spTgt spid="15367"/>
                                        </p:tgtEl>
                                        <p:attrNameLst>
                                          <p:attrName>style.visibility</p:attrName>
                                        </p:attrNameLst>
                                      </p:cBhvr>
                                      <p:to>
                                        <p:strVal val="visible"/>
                                      </p:to>
                                    </p:set>
                                    <p:animEffect transition="in" filter="dissolve">
                                      <p:cBhvr>
                                        <p:cTn id="18" dur="500"/>
                                        <p:tgtEl>
                                          <p:spTgt spid="15367"/>
                                        </p:tgtEl>
                                      </p:cBhvr>
                                    </p:animEffect>
                                  </p:childTnLst>
                                </p:cTn>
                              </p:par>
                            </p:childTnLst>
                          </p:cTn>
                        </p:par>
                        <p:par>
                          <p:cTn id="19" fill="hold">
                            <p:stCondLst>
                              <p:cond delay="4500"/>
                            </p:stCondLst>
                            <p:childTnLst>
                              <p:par>
                                <p:cTn id="20" presetID="9" presetClass="entr" presetSubtype="0" fill="hold" nodeType="afterEffect">
                                  <p:stCondLst>
                                    <p:cond delay="0"/>
                                  </p:stCondLst>
                                  <p:childTnLst>
                                    <p:set>
                                      <p:cBhvr>
                                        <p:cTn id="21" dur="1" fill="hold">
                                          <p:stCondLst>
                                            <p:cond delay="0"/>
                                          </p:stCondLst>
                                        </p:cTn>
                                        <p:tgtEl>
                                          <p:spTgt spid="15363">
                                            <p:txEl>
                                              <p:pRg st="6" end="6"/>
                                            </p:txEl>
                                          </p:spTgt>
                                        </p:tgtEl>
                                        <p:attrNameLst>
                                          <p:attrName>style.visibility</p:attrName>
                                        </p:attrNameLst>
                                      </p:cBhvr>
                                      <p:to>
                                        <p:strVal val="visible"/>
                                      </p:to>
                                    </p:set>
                                    <p:animEffect transition="in" filter="dissolve">
                                      <p:cBhvr>
                                        <p:cTn id="22" dur="2000"/>
                                        <p:tgtEl>
                                          <p:spTgt spid="15363">
                                            <p:txEl>
                                              <p:pRg st="6" end="6"/>
                                            </p:txEl>
                                          </p:spTgt>
                                        </p:tgtEl>
                                      </p:cBhvr>
                                    </p:animEffect>
                                  </p:childTnLst>
                                </p:cTn>
                              </p:par>
                            </p:childTnLst>
                          </p:cTn>
                        </p:par>
                        <p:par>
                          <p:cTn id="23" fill="hold">
                            <p:stCondLst>
                              <p:cond delay="6500"/>
                            </p:stCondLst>
                            <p:childTnLst>
                              <p:par>
                                <p:cTn id="24" presetID="22" presetClass="entr" presetSubtype="4" fill="hold" nodeType="afterEffect">
                                  <p:stCondLst>
                                    <p:cond delay="0"/>
                                  </p:stCondLst>
                                  <p:childTnLst>
                                    <p:set>
                                      <p:cBhvr>
                                        <p:cTn id="25" dur="1" fill="hold">
                                          <p:stCondLst>
                                            <p:cond delay="0"/>
                                          </p:stCondLst>
                                        </p:cTn>
                                        <p:tgtEl>
                                          <p:spTgt spid="15365"/>
                                        </p:tgtEl>
                                        <p:attrNameLst>
                                          <p:attrName>style.visibility</p:attrName>
                                        </p:attrNameLst>
                                      </p:cBhvr>
                                      <p:to>
                                        <p:strVal val="visible"/>
                                      </p:to>
                                    </p:set>
                                    <p:animEffect transition="in" filter="wipe(down)">
                                      <p:cBhvr>
                                        <p:cTn id="26" dur="5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1000" y="228600"/>
            <a:ext cx="8458200" cy="2362200"/>
          </a:xfrm>
        </p:spPr>
        <p:txBody>
          <a:bodyPr/>
          <a:lstStyle/>
          <a:p>
            <a:pPr eaLnBrk="1" hangingPunct="1">
              <a:defRPr/>
            </a:pPr>
            <a:r>
              <a:rPr lang="en-US" sz="1600" b="1" dirty="0">
                <a:latin typeface="+mn-lt"/>
              </a:rPr>
              <a:t>Federally sponsored and subsidized housing evolved due to the growing slums in America and need for employment brought on by the Great Depression.</a:t>
            </a:r>
            <a:br>
              <a:rPr lang="en-US" sz="1600" b="1" dirty="0">
                <a:latin typeface="+mn-lt"/>
              </a:rPr>
            </a:br>
            <a:r>
              <a:rPr lang="en-US" sz="1600" b="1" dirty="0">
                <a:latin typeface="+mn-lt"/>
              </a:rPr>
              <a:t>In response to this need President Franklin D. Roosevelt had Congress pass the National Industrial Recovery Act of 1933.  This act also created the Federal Emergency Administration of Public Works commonly known as the Public Works Administration (PWA).</a:t>
            </a:r>
          </a:p>
        </p:txBody>
      </p:sp>
      <p:sp>
        <p:nvSpPr>
          <p:cNvPr id="3076" name="Rectangle 4"/>
          <p:cNvSpPr>
            <a:spLocks noGrp="1" noChangeArrowheads="1"/>
          </p:cNvSpPr>
          <p:nvPr>
            <p:ph type="subTitle" idx="1"/>
          </p:nvPr>
        </p:nvSpPr>
        <p:spPr>
          <a:xfrm>
            <a:off x="2057400" y="4876800"/>
            <a:ext cx="6400800" cy="1752600"/>
          </a:xfrm>
        </p:spPr>
        <p:txBody>
          <a:bodyPr/>
          <a:lstStyle/>
          <a:p>
            <a:pPr algn="l" eaLnBrk="1" hangingPunct="1">
              <a:lnSpc>
                <a:spcPct val="90000"/>
              </a:lnSpc>
            </a:pPr>
            <a:r>
              <a:rPr lang="en-US" sz="1600" b="1"/>
              <a:t>The (PWA) was authorized to do the following:</a:t>
            </a:r>
          </a:p>
          <a:p>
            <a:pPr eaLnBrk="1" hangingPunct="1">
              <a:lnSpc>
                <a:spcPct val="90000"/>
              </a:lnSpc>
            </a:pPr>
            <a:endParaRPr lang="en-US" sz="1600" b="1"/>
          </a:p>
          <a:p>
            <a:pPr algn="l" eaLnBrk="1" hangingPunct="1">
              <a:lnSpc>
                <a:spcPct val="90000"/>
              </a:lnSpc>
              <a:buClr>
                <a:schemeClr val="tx1"/>
              </a:buClr>
              <a:buFont typeface="Wingdings" pitchFamily="2" charset="2"/>
              <a:buChar char="Ø"/>
            </a:pPr>
            <a:r>
              <a:rPr lang="en-US" sz="1400" b="1"/>
              <a:t>  support construction of public buildings and housing</a:t>
            </a:r>
          </a:p>
          <a:p>
            <a:pPr algn="l" eaLnBrk="1" hangingPunct="1">
              <a:lnSpc>
                <a:spcPct val="90000"/>
              </a:lnSpc>
              <a:buClr>
                <a:schemeClr val="tx1"/>
              </a:buClr>
              <a:buFont typeface="Wingdings" pitchFamily="2" charset="2"/>
              <a:buChar char="Ø"/>
            </a:pPr>
            <a:r>
              <a:rPr lang="en-US" sz="1600" b="1"/>
              <a:t> make loans to limited dividend corporations</a:t>
            </a:r>
          </a:p>
          <a:p>
            <a:pPr algn="l" eaLnBrk="1" hangingPunct="1">
              <a:lnSpc>
                <a:spcPct val="90000"/>
              </a:lnSpc>
              <a:buClr>
                <a:schemeClr val="tx1"/>
              </a:buClr>
              <a:buFont typeface="Wingdings" pitchFamily="2" charset="2"/>
              <a:buChar char="Ø"/>
            </a:pPr>
            <a:r>
              <a:rPr lang="en-US" sz="1600" b="1"/>
              <a:t> award contracts to state or local agencies</a:t>
            </a:r>
          </a:p>
          <a:p>
            <a:pPr algn="l" eaLnBrk="1" hangingPunct="1">
              <a:lnSpc>
                <a:spcPct val="90000"/>
              </a:lnSpc>
              <a:buClr>
                <a:schemeClr val="tx1"/>
              </a:buClr>
              <a:buFont typeface="Wingdings" pitchFamily="2" charset="2"/>
              <a:buChar char="Ø"/>
            </a:pPr>
            <a:r>
              <a:rPr lang="en-US" sz="1600" b="1"/>
              <a:t> or build projects on its own</a:t>
            </a:r>
          </a:p>
        </p:txBody>
      </p:sp>
      <p:pic>
        <p:nvPicPr>
          <p:cNvPr id="3077" name="Picture 5" descr="roose"/>
          <p:cNvPicPr>
            <a:picLocks noChangeAspect="1" noChangeArrowheads="1"/>
          </p:cNvPicPr>
          <p:nvPr/>
        </p:nvPicPr>
        <p:blipFill>
          <a:blip r:embed="rId3" cstate="print"/>
          <a:srcRect/>
          <a:stretch>
            <a:fillRect/>
          </a:stretch>
        </p:blipFill>
        <p:spPr bwMode="auto">
          <a:xfrm>
            <a:off x="1219200" y="2286000"/>
            <a:ext cx="2971800" cy="2079625"/>
          </a:xfrm>
          <a:prstGeom prst="rect">
            <a:avLst/>
          </a:prstGeom>
          <a:noFill/>
          <a:ln w="9525">
            <a:noFill/>
            <a:miter lim="800000"/>
            <a:headEnd/>
            <a:tailEnd/>
          </a:ln>
        </p:spPr>
      </p:pic>
      <p:pic>
        <p:nvPicPr>
          <p:cNvPr id="3078" name="Picture 6" descr="wpa"/>
          <p:cNvPicPr>
            <a:picLocks noChangeAspect="1" noChangeArrowheads="1"/>
          </p:cNvPicPr>
          <p:nvPr/>
        </p:nvPicPr>
        <p:blipFill>
          <a:blip r:embed="rId4" cstate="print"/>
          <a:srcRect/>
          <a:stretch>
            <a:fillRect/>
          </a:stretch>
        </p:blipFill>
        <p:spPr bwMode="auto">
          <a:xfrm>
            <a:off x="4724400" y="2743200"/>
            <a:ext cx="2895600" cy="2063750"/>
          </a:xfrm>
          <a:prstGeom prst="rect">
            <a:avLst/>
          </a:prstGeom>
          <a:noFill/>
          <a:ln w="9525">
            <a:noFill/>
            <a:miter lim="800000"/>
            <a:headEnd/>
            <a:tailEnd/>
          </a:ln>
        </p:spPr>
      </p:pic>
    </p:spTree>
  </p:cSld>
  <p:clrMapOvr>
    <a:masterClrMapping/>
  </p:clrMapOvr>
  <p:transition spd="med">
    <p:newsflash/>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dissolve">
                                      <p:cBhvr>
                                        <p:cTn id="7" dur="2000"/>
                                        <p:tgtEl>
                                          <p:spTgt spid="3077"/>
                                        </p:tgtEl>
                                      </p:cBhvr>
                                    </p:animEffect>
                                  </p:childTnLst>
                                </p:cTn>
                              </p:par>
                              <p:par>
                                <p:cTn id="8" presetID="9" presetClass="entr" presetSubtype="0" fill="hold" nodeType="withEffect">
                                  <p:stCondLst>
                                    <p:cond delay="1500"/>
                                  </p:stCondLst>
                                  <p:childTnLst>
                                    <p:set>
                                      <p:cBhvr>
                                        <p:cTn id="9" dur="1" fill="hold">
                                          <p:stCondLst>
                                            <p:cond delay="0"/>
                                          </p:stCondLst>
                                        </p:cTn>
                                        <p:tgtEl>
                                          <p:spTgt spid="3078"/>
                                        </p:tgtEl>
                                        <p:attrNameLst>
                                          <p:attrName>style.visibility</p:attrName>
                                        </p:attrNameLst>
                                      </p:cBhvr>
                                      <p:to>
                                        <p:strVal val="visible"/>
                                      </p:to>
                                    </p:set>
                                    <p:animEffect transition="in" filter="dissolve">
                                      <p:cBhvr>
                                        <p:cTn id="10" dur="2000"/>
                                        <p:tgtEl>
                                          <p:spTgt spid="3078"/>
                                        </p:tgtEl>
                                      </p:cBhvr>
                                    </p:animEffect>
                                  </p:childTnLst>
                                </p:cTn>
                              </p:par>
                              <p:par>
                                <p:cTn id="11" presetID="9" presetClass="entr" presetSubtype="0" fill="hold" nodeType="withEffect">
                                  <p:stCondLst>
                                    <p:cond delay="1500"/>
                                  </p:stCondLst>
                                  <p:childTnLst>
                                    <p:set>
                                      <p:cBhvr>
                                        <p:cTn id="12" dur="1" fill="hold">
                                          <p:stCondLst>
                                            <p:cond delay="0"/>
                                          </p:stCondLst>
                                        </p:cTn>
                                        <p:tgtEl>
                                          <p:spTgt spid="3076">
                                            <p:txEl>
                                              <p:pRg st="2" end="2"/>
                                            </p:txEl>
                                          </p:spTgt>
                                        </p:tgtEl>
                                        <p:attrNameLst>
                                          <p:attrName>style.visibility</p:attrName>
                                        </p:attrNameLst>
                                      </p:cBhvr>
                                      <p:to>
                                        <p:strVal val="visible"/>
                                      </p:to>
                                    </p:set>
                                    <p:animEffect transition="in" filter="dissolve">
                                      <p:cBhvr>
                                        <p:cTn id="13" dur="500"/>
                                        <p:tgtEl>
                                          <p:spTgt spid="3076">
                                            <p:txEl>
                                              <p:pRg st="2" end="2"/>
                                            </p:txEl>
                                          </p:spTgt>
                                        </p:tgtEl>
                                      </p:cBhvr>
                                    </p:animEffect>
                                  </p:childTnLst>
                                </p:cTn>
                              </p:par>
                            </p:childTnLst>
                          </p:cTn>
                        </p:par>
                        <p:par>
                          <p:cTn id="14" fill="hold">
                            <p:stCondLst>
                              <p:cond delay="3500"/>
                            </p:stCondLst>
                            <p:childTnLst>
                              <p:par>
                                <p:cTn id="15" presetID="9" presetClass="entr" presetSubtype="0" fill="hold" nodeType="afterEffect">
                                  <p:stCondLst>
                                    <p:cond delay="0"/>
                                  </p:stCondLst>
                                  <p:childTnLst>
                                    <p:set>
                                      <p:cBhvr>
                                        <p:cTn id="16" dur="1" fill="hold">
                                          <p:stCondLst>
                                            <p:cond delay="0"/>
                                          </p:stCondLst>
                                        </p:cTn>
                                        <p:tgtEl>
                                          <p:spTgt spid="3076">
                                            <p:txEl>
                                              <p:pRg st="3" end="3"/>
                                            </p:txEl>
                                          </p:spTgt>
                                        </p:tgtEl>
                                        <p:attrNameLst>
                                          <p:attrName>style.visibility</p:attrName>
                                        </p:attrNameLst>
                                      </p:cBhvr>
                                      <p:to>
                                        <p:strVal val="visible"/>
                                      </p:to>
                                    </p:set>
                                    <p:animEffect transition="in" filter="dissolve">
                                      <p:cBhvr>
                                        <p:cTn id="17" dur="500"/>
                                        <p:tgtEl>
                                          <p:spTgt spid="3076">
                                            <p:txEl>
                                              <p:pRg st="3" end="3"/>
                                            </p:txEl>
                                          </p:spTgt>
                                        </p:tgtEl>
                                      </p:cBhvr>
                                    </p:animEffect>
                                  </p:childTnLst>
                                </p:cTn>
                              </p:par>
                            </p:childTnLst>
                          </p:cTn>
                        </p:par>
                        <p:par>
                          <p:cTn id="18" fill="hold">
                            <p:stCondLst>
                              <p:cond delay="4000"/>
                            </p:stCondLst>
                            <p:childTnLst>
                              <p:par>
                                <p:cTn id="19" presetID="9" presetClass="entr" presetSubtype="0" fill="hold" nodeType="afterEffect">
                                  <p:stCondLst>
                                    <p:cond delay="0"/>
                                  </p:stCondLst>
                                  <p:childTnLst>
                                    <p:set>
                                      <p:cBhvr>
                                        <p:cTn id="20" dur="1" fill="hold">
                                          <p:stCondLst>
                                            <p:cond delay="0"/>
                                          </p:stCondLst>
                                        </p:cTn>
                                        <p:tgtEl>
                                          <p:spTgt spid="3076">
                                            <p:txEl>
                                              <p:pRg st="4" end="4"/>
                                            </p:txEl>
                                          </p:spTgt>
                                        </p:tgtEl>
                                        <p:attrNameLst>
                                          <p:attrName>style.visibility</p:attrName>
                                        </p:attrNameLst>
                                      </p:cBhvr>
                                      <p:to>
                                        <p:strVal val="visible"/>
                                      </p:to>
                                    </p:set>
                                    <p:animEffect transition="in" filter="dissolve">
                                      <p:cBhvr>
                                        <p:cTn id="21" dur="500"/>
                                        <p:tgtEl>
                                          <p:spTgt spid="3076">
                                            <p:txEl>
                                              <p:pRg st="4" end="4"/>
                                            </p:txEl>
                                          </p:spTgt>
                                        </p:tgtEl>
                                      </p:cBhvr>
                                    </p:animEffect>
                                  </p:childTnLst>
                                </p:cTn>
                              </p:par>
                            </p:childTnLst>
                          </p:cTn>
                        </p:par>
                        <p:par>
                          <p:cTn id="22" fill="hold">
                            <p:stCondLst>
                              <p:cond delay="4500"/>
                            </p:stCondLst>
                            <p:childTnLst>
                              <p:par>
                                <p:cTn id="23" presetID="9" presetClass="entr" presetSubtype="0" fill="hold" nodeType="afterEffect">
                                  <p:stCondLst>
                                    <p:cond delay="0"/>
                                  </p:stCondLst>
                                  <p:childTnLst>
                                    <p:set>
                                      <p:cBhvr>
                                        <p:cTn id="24" dur="1" fill="hold">
                                          <p:stCondLst>
                                            <p:cond delay="0"/>
                                          </p:stCondLst>
                                        </p:cTn>
                                        <p:tgtEl>
                                          <p:spTgt spid="3076">
                                            <p:txEl>
                                              <p:pRg st="5" end="5"/>
                                            </p:txEl>
                                          </p:spTgt>
                                        </p:tgtEl>
                                        <p:attrNameLst>
                                          <p:attrName>style.visibility</p:attrName>
                                        </p:attrNameLst>
                                      </p:cBhvr>
                                      <p:to>
                                        <p:strVal val="visible"/>
                                      </p:to>
                                    </p:set>
                                    <p:animEffect transition="in" filter="dissolve">
                                      <p:cBhvr>
                                        <p:cTn id="25" dur="500"/>
                                        <p:tgtEl>
                                          <p:spTgt spid="307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2400" b="1">
                <a:solidFill>
                  <a:schemeClr val="accent2"/>
                </a:solidFill>
              </a:rPr>
              <a:t>Miscellaneous Facts about WHA &amp; Affiliates</a:t>
            </a:r>
          </a:p>
        </p:txBody>
      </p:sp>
      <p:sp>
        <p:nvSpPr>
          <p:cNvPr id="22531" name="Rectangle 3"/>
          <p:cNvSpPr>
            <a:spLocks noGrp="1" noChangeArrowheads="1"/>
          </p:cNvSpPr>
          <p:nvPr>
            <p:ph type="body" idx="1"/>
          </p:nvPr>
        </p:nvSpPr>
        <p:spPr>
          <a:xfrm>
            <a:off x="609600" y="2667000"/>
            <a:ext cx="8229600" cy="4525963"/>
          </a:xfrm>
        </p:spPr>
        <p:txBody>
          <a:bodyPr/>
          <a:lstStyle/>
          <a:p>
            <a:pPr algn="ctr" eaLnBrk="1" hangingPunct="1">
              <a:lnSpc>
                <a:spcPct val="90000"/>
              </a:lnSpc>
              <a:buFontTx/>
              <a:buNone/>
            </a:pPr>
            <a:r>
              <a:rPr lang="en-US" sz="1800" b="1" dirty="0"/>
              <a:t>The City of Waco has authority to monitor the housing authority’s activities and operation through the appointment of a five-member commissioner’s board.  This board is appointed by the Mayor of Waco.  The board consists of five members who are appointed to staggered two-year terms.  One member of the Board must be a resident.  The housing authority staff are not City of Waco employees.  Their income and employment is supported through the federal funding of the housing authority.</a:t>
            </a:r>
          </a:p>
        </p:txBody>
      </p:sp>
      <p:pic>
        <p:nvPicPr>
          <p:cNvPr id="16388" name="Picture 4" descr="42sDM"/>
          <p:cNvPicPr>
            <a:picLocks noChangeAspect="1" noChangeArrowheads="1"/>
          </p:cNvPicPr>
          <p:nvPr/>
        </p:nvPicPr>
        <p:blipFill>
          <a:blip r:embed="rId2" cstate="print"/>
          <a:srcRect/>
          <a:stretch>
            <a:fillRect/>
          </a:stretch>
        </p:blipFill>
        <p:spPr bwMode="auto">
          <a:xfrm>
            <a:off x="3505200" y="1219200"/>
            <a:ext cx="1981200" cy="1300163"/>
          </a:xfrm>
          <a:prstGeom prst="rect">
            <a:avLst/>
          </a:prstGeom>
          <a:noFill/>
          <a:ln w="9525">
            <a:noFill/>
            <a:miter lim="800000"/>
            <a:headEnd/>
            <a:tailEnd/>
          </a:ln>
        </p:spPr>
      </p:pic>
      <p:sp>
        <p:nvSpPr>
          <p:cNvPr id="21509" name="Rectangle 6"/>
          <p:cNvSpPr>
            <a:spLocks noChangeArrowheads="1"/>
          </p:cNvSpPr>
          <p:nvPr/>
        </p:nvSpPr>
        <p:spPr bwMode="auto">
          <a:xfrm>
            <a:off x="457200" y="4800600"/>
            <a:ext cx="8458200" cy="1739900"/>
          </a:xfrm>
          <a:prstGeom prst="rect">
            <a:avLst/>
          </a:prstGeom>
          <a:noFill/>
          <a:ln w="9525">
            <a:noFill/>
            <a:miter lim="800000"/>
            <a:headEnd/>
            <a:tailEnd/>
          </a:ln>
        </p:spPr>
        <p:txBody>
          <a:bodyPr anchor="ctr">
            <a:spAutoFit/>
          </a:bodyPr>
          <a:lstStyle/>
          <a:p>
            <a:pPr algn="ctr">
              <a:defRPr/>
            </a:pPr>
            <a:r>
              <a:rPr lang="en-US" sz="1800" dirty="0">
                <a:latin typeface="+mn-lt"/>
              </a:rPr>
              <a:t>The housing authority is responsible by federal regulation and guideline to go beyond providing safe, decent housing for our residents.  We must also to the best of our ability provide residents with opportunity to move to self sufficiency, and out of the cycle of poverty and assistance dependency.  We at WHA &amp; Affiliates make the effort to accomplish that goal through the following programs and agreements:</a:t>
            </a:r>
          </a:p>
        </p:txBody>
      </p:sp>
    </p:spTree>
  </p:cSld>
  <p:clrMapOvr>
    <a:masterClrMapping/>
  </p:clrMapOvr>
  <p:transition spd="med" advClick="0" advTm="23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dissolve">
                                      <p:cBhvr>
                                        <p:cTn id="7" dur="5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2800" b="1">
                <a:solidFill>
                  <a:schemeClr val="accent2"/>
                </a:solidFill>
              </a:rPr>
              <a:t>Miscellaneous Facts about WHA &amp; Affiliates</a:t>
            </a:r>
          </a:p>
        </p:txBody>
      </p:sp>
      <p:sp>
        <p:nvSpPr>
          <p:cNvPr id="23555" name="Rectangle 3"/>
          <p:cNvSpPr>
            <a:spLocks noGrp="1" noChangeArrowheads="1"/>
          </p:cNvSpPr>
          <p:nvPr>
            <p:ph type="body" idx="1"/>
          </p:nvPr>
        </p:nvSpPr>
        <p:spPr/>
        <p:txBody>
          <a:bodyPr/>
          <a:lstStyle/>
          <a:p>
            <a:pPr eaLnBrk="1" hangingPunct="1">
              <a:lnSpc>
                <a:spcPct val="90000"/>
              </a:lnSpc>
              <a:buClr>
                <a:schemeClr val="tx1"/>
              </a:buClr>
              <a:buFont typeface="Wingdings" pitchFamily="2" charset="2"/>
              <a:buChar char="Ø"/>
            </a:pPr>
            <a:r>
              <a:rPr lang="en-US" sz="2000" dirty="0"/>
              <a:t>We entered into an agreement with Mental Health &amp; Mental Retardation (MHMR) to provide them 26 units for their clients use.  The facility was named the “Dean </a:t>
            </a:r>
            <a:r>
              <a:rPr lang="en-US" sz="2000" dirty="0" err="1"/>
              <a:t>Maberry</a:t>
            </a:r>
            <a:r>
              <a:rPr lang="en-US" sz="2000" dirty="0"/>
              <a:t> Center” in August 2005.</a:t>
            </a:r>
          </a:p>
          <a:p>
            <a:pPr eaLnBrk="1" hangingPunct="1">
              <a:lnSpc>
                <a:spcPct val="90000"/>
              </a:lnSpc>
              <a:buClr>
                <a:schemeClr val="tx1"/>
              </a:buClr>
              <a:buFont typeface="Wingdings" pitchFamily="2" charset="2"/>
              <a:buChar char="Ø"/>
            </a:pPr>
            <a:endParaRPr lang="en-US" sz="2000" dirty="0"/>
          </a:p>
          <a:p>
            <a:pPr eaLnBrk="1" hangingPunct="1">
              <a:lnSpc>
                <a:spcPct val="90000"/>
              </a:lnSpc>
              <a:buClr>
                <a:schemeClr val="tx1"/>
              </a:buClr>
              <a:buFont typeface="Wingdings" pitchFamily="2" charset="2"/>
              <a:buChar char="Ø"/>
            </a:pPr>
            <a:endParaRPr lang="en-US" sz="2000" dirty="0"/>
          </a:p>
          <a:p>
            <a:pPr eaLnBrk="1" hangingPunct="1">
              <a:lnSpc>
                <a:spcPct val="90000"/>
              </a:lnSpc>
              <a:buClr>
                <a:schemeClr val="tx1"/>
              </a:buClr>
              <a:buFont typeface="Wingdings" pitchFamily="2" charset="2"/>
              <a:buChar char="Ø"/>
            </a:pPr>
            <a:endParaRPr lang="en-US" sz="2000" dirty="0"/>
          </a:p>
          <a:p>
            <a:pPr eaLnBrk="1" hangingPunct="1">
              <a:lnSpc>
                <a:spcPct val="90000"/>
              </a:lnSpc>
              <a:buClr>
                <a:schemeClr val="tx1"/>
              </a:buClr>
              <a:buFont typeface="Wingdings" pitchFamily="2" charset="2"/>
              <a:buChar char="Ø"/>
            </a:pPr>
            <a:endParaRPr lang="en-US" sz="2000" dirty="0"/>
          </a:p>
          <a:p>
            <a:pPr eaLnBrk="1" hangingPunct="1">
              <a:lnSpc>
                <a:spcPct val="90000"/>
              </a:lnSpc>
              <a:buClr>
                <a:schemeClr val="tx1"/>
              </a:buClr>
              <a:buFont typeface="Wingdings" pitchFamily="2" charset="2"/>
              <a:buChar char="Ø"/>
            </a:pPr>
            <a:endParaRPr lang="en-US" sz="2000" dirty="0"/>
          </a:p>
          <a:p>
            <a:pPr eaLnBrk="1" hangingPunct="1">
              <a:lnSpc>
                <a:spcPct val="90000"/>
              </a:lnSpc>
              <a:buClr>
                <a:schemeClr val="tx1"/>
              </a:buClr>
              <a:buFont typeface="Wingdings" pitchFamily="2" charset="2"/>
              <a:buChar char="Ø"/>
            </a:pPr>
            <a:endParaRPr lang="en-US" sz="2000" dirty="0"/>
          </a:p>
          <a:p>
            <a:pPr eaLnBrk="1" hangingPunct="1">
              <a:lnSpc>
                <a:spcPct val="90000"/>
              </a:lnSpc>
              <a:buClr>
                <a:schemeClr val="tx1"/>
              </a:buClr>
              <a:buFont typeface="Wingdings" pitchFamily="2" charset="2"/>
              <a:buChar char="Ø"/>
            </a:pPr>
            <a:r>
              <a:rPr lang="en-US" sz="2000" dirty="0"/>
              <a:t>We entered into an agreement with Sanctuary House to renovate and provide three (3) units that are used for WISD homeless families.</a:t>
            </a:r>
          </a:p>
          <a:p>
            <a:pPr eaLnBrk="1" hangingPunct="1">
              <a:lnSpc>
                <a:spcPct val="90000"/>
              </a:lnSpc>
              <a:buClr>
                <a:schemeClr val="tx1"/>
              </a:buClr>
              <a:buFont typeface="Wingdings" pitchFamily="2" charset="2"/>
              <a:buChar char="Ø"/>
            </a:pPr>
            <a:r>
              <a:rPr lang="en-US" sz="2000" dirty="0"/>
              <a:t>The Housing Authority employs a community service staff of seven (7) individuals that accomplish the following:</a:t>
            </a:r>
          </a:p>
        </p:txBody>
      </p:sp>
      <p:pic>
        <p:nvPicPr>
          <p:cNvPr id="17413" name="Picture 5" descr="dm"/>
          <p:cNvPicPr>
            <a:picLocks noChangeAspect="1" noChangeArrowheads="1"/>
          </p:cNvPicPr>
          <p:nvPr/>
        </p:nvPicPr>
        <p:blipFill>
          <a:blip r:embed="rId2" cstate="print"/>
          <a:srcRect/>
          <a:stretch>
            <a:fillRect/>
          </a:stretch>
        </p:blipFill>
        <p:spPr bwMode="auto">
          <a:xfrm>
            <a:off x="3276600" y="2506663"/>
            <a:ext cx="2362200" cy="1835150"/>
          </a:xfrm>
          <a:prstGeom prst="rect">
            <a:avLst/>
          </a:prstGeom>
          <a:noFill/>
          <a:ln w="9525">
            <a:noFill/>
            <a:miter lim="800000"/>
            <a:headEnd/>
            <a:tailEnd/>
          </a:ln>
        </p:spPr>
      </p:pic>
    </p:spTree>
  </p:cSld>
  <p:clrMapOvr>
    <a:masterClrMapping/>
  </p:clrMapOvr>
  <p:transition spd="med" advClick="0" advTm="16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dissolve">
                                      <p:cBhvr>
                                        <p:cTn id="7"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152400"/>
            <a:ext cx="8229600" cy="609600"/>
          </a:xfrm>
        </p:spPr>
        <p:txBody>
          <a:bodyPr/>
          <a:lstStyle/>
          <a:p>
            <a:pPr eaLnBrk="1" hangingPunct="1"/>
            <a:r>
              <a:rPr lang="en-US" sz="2800" b="1">
                <a:solidFill>
                  <a:schemeClr val="accent2"/>
                </a:solidFill>
              </a:rPr>
              <a:t>Miscellaneous Facts about WHA &amp; Affiliates</a:t>
            </a:r>
          </a:p>
        </p:txBody>
      </p:sp>
      <p:sp>
        <p:nvSpPr>
          <p:cNvPr id="24579" name="Rectangle 3"/>
          <p:cNvSpPr>
            <a:spLocks noGrp="1" noChangeArrowheads="1"/>
          </p:cNvSpPr>
          <p:nvPr>
            <p:ph type="body" idx="1"/>
          </p:nvPr>
        </p:nvSpPr>
        <p:spPr>
          <a:xfrm>
            <a:off x="304800" y="838200"/>
            <a:ext cx="8229600" cy="5715000"/>
          </a:xfrm>
        </p:spPr>
        <p:txBody>
          <a:bodyPr/>
          <a:lstStyle/>
          <a:p>
            <a:pPr eaLnBrk="1" hangingPunct="1">
              <a:lnSpc>
                <a:spcPct val="80000"/>
              </a:lnSpc>
              <a:buClr>
                <a:schemeClr val="tx1"/>
              </a:buClr>
              <a:buFont typeface="Wingdings" pitchFamily="2" charset="2"/>
              <a:buChar char="Ø"/>
            </a:pPr>
            <a:r>
              <a:rPr lang="en-US" sz="2000" b="1" dirty="0"/>
              <a:t>Assist our senior residents with daily tasks, transportation to doctor’s appointments and grocery needs; they also coordinate exercise classes, learning workshops, and fun excursions.</a:t>
            </a:r>
          </a:p>
          <a:p>
            <a:pPr eaLnBrk="1" hangingPunct="1">
              <a:lnSpc>
                <a:spcPct val="80000"/>
              </a:lnSpc>
              <a:buClr>
                <a:schemeClr val="tx1"/>
              </a:buClr>
              <a:buFont typeface="Wingdings" pitchFamily="2" charset="2"/>
              <a:buChar char="Ø"/>
            </a:pPr>
            <a:r>
              <a:rPr lang="en-US" sz="2000" b="1" dirty="0"/>
              <a:t>Assist our youth by following up with WISD counselors on individual students and provide incentives and personal attention to motivate youth to complete school responsibilities.  We also have created a college scholarship fund that is awarded to deserving public housing students each year.</a:t>
            </a:r>
          </a:p>
          <a:p>
            <a:pPr eaLnBrk="1" hangingPunct="1">
              <a:lnSpc>
                <a:spcPct val="80000"/>
              </a:lnSpc>
              <a:buClr>
                <a:schemeClr val="tx1"/>
              </a:buClr>
              <a:buFont typeface="Wingdings" pitchFamily="2" charset="2"/>
              <a:buChar char="Ø"/>
            </a:pPr>
            <a:r>
              <a:rPr lang="en-US" sz="2000" b="1" dirty="0"/>
              <a:t>Assist our residents by helping them to create their own resident councils that can engage the housing authority in an organized manner on grievances, recommendations, and to have representation in decisions made on ongoing operations.  </a:t>
            </a:r>
          </a:p>
          <a:p>
            <a:pPr eaLnBrk="1" hangingPunct="1">
              <a:lnSpc>
                <a:spcPct val="80000"/>
              </a:lnSpc>
              <a:buClr>
                <a:schemeClr val="tx1"/>
              </a:buClr>
              <a:buFont typeface="Wingdings" pitchFamily="2" charset="2"/>
              <a:buChar char="Ø"/>
            </a:pPr>
            <a:r>
              <a:rPr lang="en-US" sz="2000" b="1" dirty="0"/>
              <a:t>We have developed computer labs on the property sites for their use in researching job opportunities.  We also coordinate workshop opportunities for such things as “How to Conduct Yourself in a Job Interview” or “What to Expect in Homeownership”</a:t>
            </a:r>
          </a:p>
          <a:p>
            <a:pPr eaLnBrk="1" hangingPunct="1">
              <a:lnSpc>
                <a:spcPct val="80000"/>
              </a:lnSpc>
              <a:buClr>
                <a:schemeClr val="tx1"/>
              </a:buClr>
              <a:buFont typeface="Wingdings" pitchFamily="2" charset="2"/>
              <a:buChar char="Ø"/>
            </a:pPr>
            <a:r>
              <a:rPr lang="en-US" sz="2000" b="1" dirty="0"/>
              <a:t>Developed a Family Self-sufficiency program</a:t>
            </a:r>
          </a:p>
          <a:p>
            <a:pPr eaLnBrk="1" hangingPunct="1">
              <a:lnSpc>
                <a:spcPct val="80000"/>
              </a:lnSpc>
              <a:buClr>
                <a:schemeClr val="tx1"/>
              </a:buClr>
              <a:buFont typeface="Wingdings" pitchFamily="2" charset="2"/>
              <a:buChar char="Ø"/>
            </a:pPr>
            <a:r>
              <a:rPr lang="en-US" sz="2000" b="1" dirty="0"/>
              <a:t>Developed a Homeownership Program</a:t>
            </a:r>
          </a:p>
          <a:p>
            <a:pPr eaLnBrk="1" hangingPunct="1">
              <a:lnSpc>
                <a:spcPct val="80000"/>
              </a:lnSpc>
              <a:buClr>
                <a:schemeClr val="tx1"/>
              </a:buClr>
              <a:buFont typeface="Wingdings" pitchFamily="2" charset="2"/>
              <a:buChar char="Ø"/>
            </a:pPr>
            <a:r>
              <a:rPr lang="en-US" sz="2000" b="1" dirty="0"/>
              <a:t>Administer Veterans Administration Supportive Housing (VASH) Programs in the State of Texas </a:t>
            </a:r>
          </a:p>
        </p:txBody>
      </p:sp>
    </p:spTree>
  </p:cSld>
  <p:clrMapOvr>
    <a:masterClrMapping/>
  </p:clrMapOvr>
  <p:transition spd="med" advClick="0" advTm="29000">
    <p:newsfla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p:txBody>
          <a:bodyPr/>
          <a:lstStyle/>
          <a:p>
            <a:pPr algn="ctr" eaLnBrk="1" hangingPunct="1">
              <a:buFontTx/>
              <a:buNone/>
            </a:pPr>
            <a:r>
              <a:rPr lang="en-US" sz="2800" b="1"/>
              <a:t>The End</a:t>
            </a:r>
          </a:p>
        </p:txBody>
      </p:sp>
      <p:pic>
        <p:nvPicPr>
          <p:cNvPr id="25603" name="Picture 6" descr="MIS productions logo"/>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33600" y="2514600"/>
            <a:ext cx="5486400" cy="2514600"/>
          </a:xfrm>
          <a:prstGeom prst="rect">
            <a:avLst/>
          </a:prstGeom>
          <a:noFill/>
          <a:ln w="9525">
            <a:noFill/>
            <a:miter lim="800000"/>
            <a:headEnd/>
            <a:tailEnd/>
          </a:ln>
        </p:spPr>
      </p:pic>
      <p:sp>
        <p:nvSpPr>
          <p:cNvPr id="25604" name="TextBox 3"/>
          <p:cNvSpPr txBox="1">
            <a:spLocks noChangeArrowheads="1"/>
          </p:cNvSpPr>
          <p:nvPr/>
        </p:nvSpPr>
        <p:spPr bwMode="auto">
          <a:xfrm>
            <a:off x="6705600" y="6550025"/>
            <a:ext cx="2438400" cy="307975"/>
          </a:xfrm>
          <a:prstGeom prst="rect">
            <a:avLst/>
          </a:prstGeom>
          <a:noFill/>
          <a:ln w="9525">
            <a:noFill/>
            <a:miter lim="800000"/>
            <a:headEnd/>
            <a:tailEnd/>
          </a:ln>
        </p:spPr>
        <p:txBody>
          <a:bodyPr>
            <a:spAutoFit/>
          </a:bodyPr>
          <a:lstStyle/>
          <a:p>
            <a:r>
              <a:rPr lang="en-US"/>
              <a:t>Revision #2 -  June 2016</a:t>
            </a:r>
          </a:p>
        </p:txBody>
      </p:sp>
    </p:spTree>
  </p:cSld>
  <p:clrMapOvr>
    <a:masterClrMapping/>
  </p:clrMapOvr>
  <p:transition spd="med" advClick="0" advTm="19000">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792162"/>
          </a:xfrm>
        </p:spPr>
        <p:txBody>
          <a:bodyPr/>
          <a:lstStyle/>
          <a:p>
            <a:pPr eaLnBrk="1" hangingPunct="1"/>
            <a:r>
              <a:rPr lang="en-US" sz="2400" b="1"/>
              <a:t>The Year 1933</a:t>
            </a:r>
          </a:p>
        </p:txBody>
      </p:sp>
      <p:sp>
        <p:nvSpPr>
          <p:cNvPr id="4099" name="Rectangle 3"/>
          <p:cNvSpPr>
            <a:spLocks noGrp="1" noChangeArrowheads="1"/>
          </p:cNvSpPr>
          <p:nvPr>
            <p:ph type="body" idx="1"/>
          </p:nvPr>
        </p:nvSpPr>
        <p:spPr>
          <a:xfrm>
            <a:off x="457200" y="1219200"/>
            <a:ext cx="7924800" cy="3962400"/>
          </a:xfrm>
        </p:spPr>
        <p:txBody>
          <a:bodyPr/>
          <a:lstStyle/>
          <a:p>
            <a:pPr eaLnBrk="1" hangingPunct="1">
              <a:lnSpc>
                <a:spcPct val="80000"/>
              </a:lnSpc>
              <a:buClr>
                <a:schemeClr val="tx1"/>
              </a:buClr>
              <a:buFont typeface="Wingdings" pitchFamily="2" charset="2"/>
              <a:buChar char="Ø"/>
            </a:pPr>
            <a:r>
              <a:rPr lang="en-US" sz="2000"/>
              <a:t>Between 1933 and 1935 the PWA supported the creation of seven (7) limited-dividend housing projects by providing low interest loans to limited-dividend corporations.  However, due to the influence and input of Garden City and European Modernist movements, architects for the PWA projects were encouraged to create innovative designs and plans which produced a high quality project, but also placed rental rates out of the reach of the citizens the program was designed to serve.</a:t>
            </a:r>
          </a:p>
          <a:p>
            <a:pPr eaLnBrk="1" hangingPunct="1">
              <a:lnSpc>
                <a:spcPct val="80000"/>
              </a:lnSpc>
              <a:buClr>
                <a:schemeClr val="tx1"/>
              </a:buClr>
              <a:buFont typeface="Wingdings" pitchFamily="2" charset="2"/>
              <a:buChar char="Ø"/>
            </a:pPr>
            <a:endParaRPr lang="en-US" sz="2000"/>
          </a:p>
          <a:p>
            <a:pPr eaLnBrk="1" hangingPunct="1">
              <a:lnSpc>
                <a:spcPct val="80000"/>
              </a:lnSpc>
              <a:buClr>
                <a:schemeClr val="tx1"/>
              </a:buClr>
              <a:buFont typeface="Wingdings" pitchFamily="2" charset="2"/>
              <a:buChar char="Ø"/>
            </a:pPr>
            <a:r>
              <a:rPr lang="en-US" sz="2000"/>
              <a:t>Subsequently, the limited-dividend program was suspended and the PWA began direct financing of public housing projects.</a:t>
            </a:r>
          </a:p>
        </p:txBody>
      </p:sp>
      <p:pic>
        <p:nvPicPr>
          <p:cNvPr id="5124" name="Picture 4" descr="estella_"/>
          <p:cNvPicPr>
            <a:picLocks noChangeAspect="1" noChangeArrowheads="1"/>
          </p:cNvPicPr>
          <p:nvPr/>
        </p:nvPicPr>
        <p:blipFill>
          <a:blip r:embed="rId3" cstate="print"/>
          <a:srcRect/>
          <a:stretch>
            <a:fillRect/>
          </a:stretch>
        </p:blipFill>
        <p:spPr bwMode="auto">
          <a:xfrm>
            <a:off x="2819400" y="4267200"/>
            <a:ext cx="3276600" cy="1581150"/>
          </a:xfrm>
          <a:prstGeom prst="rect">
            <a:avLst/>
          </a:prstGeom>
          <a:noFill/>
          <a:ln w="9525">
            <a:noFill/>
            <a:miter lim="800000"/>
            <a:headEnd/>
            <a:tailEnd/>
          </a:ln>
        </p:spPr>
      </p:pic>
      <p:pic>
        <p:nvPicPr>
          <p:cNvPr id="5125" name="Picture 5" descr="Kate_Ross"/>
          <p:cNvPicPr>
            <a:picLocks noChangeAspect="1" noChangeArrowheads="1"/>
          </p:cNvPicPr>
          <p:nvPr/>
        </p:nvPicPr>
        <p:blipFill>
          <a:blip r:embed="rId4" cstate="print"/>
          <a:srcRect/>
          <a:stretch>
            <a:fillRect/>
          </a:stretch>
        </p:blipFill>
        <p:spPr bwMode="auto">
          <a:xfrm>
            <a:off x="5486400" y="5029200"/>
            <a:ext cx="3276600" cy="1600200"/>
          </a:xfrm>
          <a:prstGeom prst="rect">
            <a:avLst/>
          </a:prstGeom>
          <a:noFill/>
          <a:ln w="9525">
            <a:noFill/>
            <a:miter lim="800000"/>
            <a:headEnd/>
            <a:tailEnd/>
          </a:ln>
        </p:spPr>
      </p:pic>
      <p:pic>
        <p:nvPicPr>
          <p:cNvPr id="5126" name="Picture 6" descr="South_Terrace"/>
          <p:cNvPicPr>
            <a:picLocks noChangeAspect="1" noChangeArrowheads="1"/>
          </p:cNvPicPr>
          <p:nvPr/>
        </p:nvPicPr>
        <p:blipFill>
          <a:blip r:embed="rId5" cstate="print"/>
          <a:srcRect/>
          <a:stretch>
            <a:fillRect/>
          </a:stretch>
        </p:blipFill>
        <p:spPr bwMode="auto">
          <a:xfrm>
            <a:off x="457200" y="4267200"/>
            <a:ext cx="3276600" cy="1600200"/>
          </a:xfrm>
          <a:prstGeom prst="rect">
            <a:avLst/>
          </a:prstGeom>
          <a:noFill/>
          <a:ln w="9525">
            <a:noFill/>
            <a:miter lim="800000"/>
            <a:headEnd/>
            <a:tailEnd/>
          </a:ln>
        </p:spPr>
      </p:pic>
      <p:pic>
        <p:nvPicPr>
          <p:cNvPr id="5127" name="Picture 7" descr="Estella_Maxey2"/>
          <p:cNvPicPr>
            <a:picLocks noChangeAspect="1" noChangeArrowheads="1"/>
          </p:cNvPicPr>
          <p:nvPr/>
        </p:nvPicPr>
        <p:blipFill>
          <a:blip r:embed="rId6" cstate="print"/>
          <a:srcRect/>
          <a:stretch>
            <a:fillRect/>
          </a:stretch>
        </p:blipFill>
        <p:spPr bwMode="auto">
          <a:xfrm>
            <a:off x="5410200" y="4343400"/>
            <a:ext cx="3276600" cy="1600200"/>
          </a:xfrm>
          <a:prstGeom prst="rect">
            <a:avLst/>
          </a:prstGeom>
          <a:noFill/>
          <a:ln w="9525">
            <a:noFill/>
            <a:miter lim="800000"/>
            <a:headEnd/>
            <a:tailEnd/>
          </a:ln>
        </p:spPr>
      </p:pic>
      <p:pic>
        <p:nvPicPr>
          <p:cNvPr id="5128" name="Picture 8" descr="kate_ros"/>
          <p:cNvPicPr>
            <a:picLocks noChangeAspect="1" noChangeArrowheads="1"/>
          </p:cNvPicPr>
          <p:nvPr/>
        </p:nvPicPr>
        <p:blipFill>
          <a:blip r:embed="rId7" cstate="print"/>
          <a:srcRect/>
          <a:stretch>
            <a:fillRect/>
          </a:stretch>
        </p:blipFill>
        <p:spPr bwMode="auto">
          <a:xfrm>
            <a:off x="457200" y="5105400"/>
            <a:ext cx="3276600" cy="1616075"/>
          </a:xfrm>
          <a:prstGeom prst="rect">
            <a:avLst/>
          </a:prstGeom>
          <a:noFill/>
          <a:ln w="9525">
            <a:noFill/>
            <a:miter lim="800000"/>
            <a:headEnd/>
            <a:tailEnd/>
          </a:ln>
        </p:spPr>
      </p:pic>
      <p:pic>
        <p:nvPicPr>
          <p:cNvPr id="5129" name="Picture 9" descr="South_Terrace_Unit"/>
          <p:cNvPicPr>
            <a:picLocks noChangeAspect="1" noChangeArrowheads="1"/>
          </p:cNvPicPr>
          <p:nvPr/>
        </p:nvPicPr>
        <p:blipFill>
          <a:blip r:embed="rId8" cstate="print"/>
          <a:srcRect/>
          <a:stretch>
            <a:fillRect/>
          </a:stretch>
        </p:blipFill>
        <p:spPr bwMode="auto">
          <a:xfrm>
            <a:off x="2743200" y="4953000"/>
            <a:ext cx="3276600" cy="1524000"/>
          </a:xfrm>
          <a:prstGeom prst="rect">
            <a:avLst/>
          </a:prstGeom>
          <a:noFill/>
          <a:ln w="9525">
            <a:noFill/>
            <a:miter lim="800000"/>
            <a:headEnd/>
            <a:tailEnd/>
          </a:ln>
        </p:spPr>
      </p:pic>
    </p:spTree>
  </p:cSld>
  <p:clrMapOvr>
    <a:masterClrMapping/>
  </p:clrMapOvr>
  <p:transition spd="med">
    <p:newsflash/>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1" presetClass="entr" presetSubtype="0" repeatCount="indefinite" fill="hold" nodeType="afterEffect">
                                  <p:stCondLst>
                                    <p:cond delay="0"/>
                                  </p:stCondLst>
                                  <p:endCondLst>
                                    <p:cond evt="onNext" delay="0">
                                      <p:tgtEl>
                                        <p:sldTgt/>
                                      </p:tgtEl>
                                    </p:cond>
                                  </p:endCondLst>
                                  <p:childTnLst>
                                    <p:set>
                                      <p:cBhvr>
                                        <p:cTn id="6" dur="2000">
                                          <p:stCondLst>
                                            <p:cond delay="0"/>
                                          </p:stCondLst>
                                        </p:cTn>
                                        <p:tgtEl>
                                          <p:spTgt spid="5124"/>
                                        </p:tgtEl>
                                        <p:attrNameLst>
                                          <p:attrName>style.visibility</p:attrName>
                                        </p:attrNameLst>
                                      </p:cBhvr>
                                      <p:to>
                                        <p:strVal val="visible"/>
                                      </p:to>
                                    </p:set>
                                  </p:childTnLst>
                                </p:cTn>
                              </p:par>
                            </p:childTnLst>
                          </p:cTn>
                        </p:par>
                        <p:par>
                          <p:cTn id="7" fill="hold">
                            <p:stCondLst>
                              <p:cond delay="2000"/>
                            </p:stCondLst>
                            <p:childTnLst>
                              <p:par>
                                <p:cTn id="8" presetID="11" presetClass="entr" presetSubtype="0" repeatCount="indefinite" fill="hold" nodeType="afterEffect">
                                  <p:stCondLst>
                                    <p:cond delay="0"/>
                                  </p:stCondLst>
                                  <p:endCondLst>
                                    <p:cond evt="onNext" delay="0">
                                      <p:tgtEl>
                                        <p:sldTgt/>
                                      </p:tgtEl>
                                    </p:cond>
                                  </p:endCondLst>
                                  <p:childTnLst>
                                    <p:set>
                                      <p:cBhvr>
                                        <p:cTn id="9" dur="2000">
                                          <p:stCondLst>
                                            <p:cond delay="0"/>
                                          </p:stCondLst>
                                        </p:cTn>
                                        <p:tgtEl>
                                          <p:spTgt spid="5125"/>
                                        </p:tgtEl>
                                        <p:attrNameLst>
                                          <p:attrName>style.visibility</p:attrName>
                                        </p:attrNameLst>
                                      </p:cBhvr>
                                      <p:to>
                                        <p:strVal val="visible"/>
                                      </p:to>
                                    </p:set>
                                  </p:childTnLst>
                                </p:cTn>
                              </p:par>
                            </p:childTnLst>
                          </p:cTn>
                        </p:par>
                        <p:par>
                          <p:cTn id="10" fill="hold">
                            <p:stCondLst>
                              <p:cond delay="4000"/>
                            </p:stCondLst>
                            <p:childTnLst>
                              <p:par>
                                <p:cTn id="11" presetID="11" presetClass="entr" presetSubtype="0" repeatCount="indefinite" fill="hold" nodeType="afterEffect">
                                  <p:stCondLst>
                                    <p:cond delay="0"/>
                                  </p:stCondLst>
                                  <p:endCondLst>
                                    <p:cond evt="onNext" delay="0">
                                      <p:tgtEl>
                                        <p:sldTgt/>
                                      </p:tgtEl>
                                    </p:cond>
                                  </p:endCondLst>
                                  <p:childTnLst>
                                    <p:set>
                                      <p:cBhvr>
                                        <p:cTn id="12" dur="2000">
                                          <p:stCondLst>
                                            <p:cond delay="0"/>
                                          </p:stCondLst>
                                        </p:cTn>
                                        <p:tgtEl>
                                          <p:spTgt spid="5126"/>
                                        </p:tgtEl>
                                        <p:attrNameLst>
                                          <p:attrName>style.visibility</p:attrName>
                                        </p:attrNameLst>
                                      </p:cBhvr>
                                      <p:to>
                                        <p:strVal val="visible"/>
                                      </p:to>
                                    </p:set>
                                  </p:childTnLst>
                                </p:cTn>
                              </p:par>
                            </p:childTnLst>
                          </p:cTn>
                        </p:par>
                        <p:par>
                          <p:cTn id="13" fill="hold">
                            <p:stCondLst>
                              <p:cond delay="6000"/>
                            </p:stCondLst>
                            <p:childTnLst>
                              <p:par>
                                <p:cTn id="14" presetID="11" presetClass="entr" presetSubtype="0" repeatCount="indefinite" fill="hold" nodeType="afterEffect">
                                  <p:stCondLst>
                                    <p:cond delay="0"/>
                                  </p:stCondLst>
                                  <p:endCondLst>
                                    <p:cond evt="onNext" delay="0">
                                      <p:tgtEl>
                                        <p:sldTgt/>
                                      </p:tgtEl>
                                    </p:cond>
                                  </p:endCondLst>
                                  <p:childTnLst>
                                    <p:set>
                                      <p:cBhvr>
                                        <p:cTn id="15" dur="2000">
                                          <p:stCondLst>
                                            <p:cond delay="0"/>
                                          </p:stCondLst>
                                        </p:cTn>
                                        <p:tgtEl>
                                          <p:spTgt spid="5127"/>
                                        </p:tgtEl>
                                        <p:attrNameLst>
                                          <p:attrName>style.visibility</p:attrName>
                                        </p:attrNameLst>
                                      </p:cBhvr>
                                      <p:to>
                                        <p:strVal val="visible"/>
                                      </p:to>
                                    </p:set>
                                  </p:childTnLst>
                                </p:cTn>
                              </p:par>
                            </p:childTnLst>
                          </p:cTn>
                        </p:par>
                        <p:par>
                          <p:cTn id="16" fill="hold">
                            <p:stCondLst>
                              <p:cond delay="8000"/>
                            </p:stCondLst>
                            <p:childTnLst>
                              <p:par>
                                <p:cTn id="17" presetID="11" presetClass="entr" presetSubtype="0" repeatCount="indefinite" fill="hold" nodeType="afterEffect">
                                  <p:stCondLst>
                                    <p:cond delay="0"/>
                                  </p:stCondLst>
                                  <p:endCondLst>
                                    <p:cond evt="onNext" delay="0">
                                      <p:tgtEl>
                                        <p:sldTgt/>
                                      </p:tgtEl>
                                    </p:cond>
                                  </p:endCondLst>
                                  <p:childTnLst>
                                    <p:set>
                                      <p:cBhvr>
                                        <p:cTn id="18" dur="2000">
                                          <p:stCondLst>
                                            <p:cond delay="0"/>
                                          </p:stCondLst>
                                        </p:cTn>
                                        <p:tgtEl>
                                          <p:spTgt spid="5128"/>
                                        </p:tgtEl>
                                        <p:attrNameLst>
                                          <p:attrName>style.visibility</p:attrName>
                                        </p:attrNameLst>
                                      </p:cBhvr>
                                      <p:to>
                                        <p:strVal val="visible"/>
                                      </p:to>
                                    </p:set>
                                  </p:childTnLst>
                                </p:cTn>
                              </p:par>
                            </p:childTnLst>
                          </p:cTn>
                        </p:par>
                        <p:par>
                          <p:cTn id="19" fill="hold">
                            <p:stCondLst>
                              <p:cond delay="10000"/>
                            </p:stCondLst>
                            <p:childTnLst>
                              <p:par>
                                <p:cTn id="20" presetID="11" presetClass="entr" presetSubtype="0" repeatCount="indefinite" fill="hold" nodeType="afterEffect">
                                  <p:stCondLst>
                                    <p:cond delay="0"/>
                                  </p:stCondLst>
                                  <p:endCondLst>
                                    <p:cond evt="onNext" delay="0">
                                      <p:tgtEl>
                                        <p:sldTgt/>
                                      </p:tgtEl>
                                    </p:cond>
                                  </p:endCondLst>
                                  <p:childTnLst>
                                    <p:set>
                                      <p:cBhvr>
                                        <p:cTn id="21" dur="2000">
                                          <p:stCondLst>
                                            <p:cond delay="0"/>
                                          </p:stCondLst>
                                        </p:cTn>
                                        <p:tgtEl>
                                          <p:spTgt spid="51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28600"/>
            <a:ext cx="8229600" cy="609600"/>
          </a:xfrm>
        </p:spPr>
        <p:txBody>
          <a:bodyPr/>
          <a:lstStyle/>
          <a:p>
            <a:pPr eaLnBrk="1" hangingPunct="1"/>
            <a:r>
              <a:rPr lang="en-US" sz="2400" b="1"/>
              <a:t>The Year 1937</a:t>
            </a:r>
          </a:p>
        </p:txBody>
      </p:sp>
      <p:sp>
        <p:nvSpPr>
          <p:cNvPr id="5123" name="Rectangle 3"/>
          <p:cNvSpPr>
            <a:spLocks noGrp="1" noChangeArrowheads="1"/>
          </p:cNvSpPr>
          <p:nvPr>
            <p:ph type="body" idx="1"/>
          </p:nvPr>
        </p:nvSpPr>
        <p:spPr>
          <a:xfrm>
            <a:off x="457200" y="838200"/>
            <a:ext cx="8229600" cy="4343400"/>
          </a:xfrm>
        </p:spPr>
        <p:txBody>
          <a:bodyPr/>
          <a:lstStyle/>
          <a:p>
            <a:pPr eaLnBrk="1" hangingPunct="1">
              <a:lnSpc>
                <a:spcPct val="80000"/>
              </a:lnSpc>
              <a:buClr>
                <a:schemeClr val="tx1"/>
              </a:buClr>
              <a:buFont typeface="Wingdings" pitchFamily="2" charset="2"/>
              <a:buChar char="Ø"/>
            </a:pPr>
            <a:r>
              <a:rPr lang="en-US" sz="2000"/>
              <a:t>By the time PWA had completed its responsibilities in 1937; it had accomplished the replacement of the country’s worst urban slums with safe, modern housing and set the stage for the development of a more extensive public housing program throughout the United States.</a:t>
            </a:r>
          </a:p>
          <a:p>
            <a:pPr eaLnBrk="1" hangingPunct="1">
              <a:lnSpc>
                <a:spcPct val="80000"/>
              </a:lnSpc>
              <a:buClr>
                <a:schemeClr val="tx1"/>
              </a:buClr>
              <a:buFont typeface="Wingdings" pitchFamily="2" charset="2"/>
              <a:buChar char="Ø"/>
            </a:pPr>
            <a:r>
              <a:rPr lang="en-US" sz="2000"/>
              <a:t>In 1937 the United States Housing Act of 1937 was a renewal of the federal commitment to provide decent affordable housing for America’s poor and created the federally funded locally-operated public housing programs that operate today.</a:t>
            </a:r>
          </a:p>
          <a:p>
            <a:pPr eaLnBrk="1" hangingPunct="1">
              <a:lnSpc>
                <a:spcPct val="80000"/>
              </a:lnSpc>
              <a:buClr>
                <a:schemeClr val="tx1"/>
              </a:buClr>
              <a:buFont typeface="Wingdings" pitchFamily="2" charset="2"/>
              <a:buChar char="Ø"/>
            </a:pPr>
            <a:r>
              <a:rPr lang="en-US" sz="2000"/>
              <a:t>Under these local programs housing authorities have the authority to initiate, design, build, and operate their housing authorities.  The federal government, or at that time the United States Housing Authority (USHA), was to provide program direction, financial support, and technical design assistance.  </a:t>
            </a:r>
          </a:p>
          <a:p>
            <a:pPr eaLnBrk="1" hangingPunct="1">
              <a:lnSpc>
                <a:spcPct val="80000"/>
              </a:lnSpc>
              <a:buClr>
                <a:schemeClr val="tx1"/>
              </a:buClr>
              <a:buFont typeface="Wingdings" pitchFamily="2" charset="2"/>
              <a:buChar char="Ø"/>
            </a:pPr>
            <a:r>
              <a:rPr lang="en-US" sz="2000"/>
              <a:t>Under the USHA’s watch more than 370 public housing projects were constructed housing nearly 120,000 families.</a:t>
            </a:r>
          </a:p>
        </p:txBody>
      </p:sp>
      <p:pic>
        <p:nvPicPr>
          <p:cNvPr id="6148" name="Picture 4" descr="usha"/>
          <p:cNvPicPr>
            <a:picLocks noChangeAspect="1" noChangeArrowheads="1"/>
          </p:cNvPicPr>
          <p:nvPr/>
        </p:nvPicPr>
        <p:blipFill>
          <a:blip r:embed="rId3" cstate="print"/>
          <a:srcRect/>
          <a:stretch>
            <a:fillRect/>
          </a:stretch>
        </p:blipFill>
        <p:spPr bwMode="auto">
          <a:xfrm>
            <a:off x="2590800" y="5076825"/>
            <a:ext cx="4191000" cy="1628775"/>
          </a:xfrm>
          <a:prstGeom prst="rect">
            <a:avLst/>
          </a:prstGeom>
          <a:noFill/>
          <a:ln w="9525">
            <a:noFill/>
            <a:miter lim="800000"/>
            <a:headEnd/>
            <a:tailEnd/>
          </a:ln>
        </p:spPr>
      </p:pic>
    </p:spTree>
  </p:cSld>
  <p:clrMapOvr>
    <a:masterClrMapping/>
  </p:clrMapOvr>
  <p:transition spd="med">
    <p:newsflash/>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wheel(4)">
                                      <p:cBhvr>
                                        <p:cTn id="7" dur="20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2400" b="1"/>
              <a:t>The Years 1940 - 1949</a:t>
            </a:r>
          </a:p>
        </p:txBody>
      </p:sp>
      <p:sp>
        <p:nvSpPr>
          <p:cNvPr id="6147" name="Rectangle 3"/>
          <p:cNvSpPr>
            <a:spLocks noGrp="1" noChangeArrowheads="1"/>
          </p:cNvSpPr>
          <p:nvPr>
            <p:ph type="body" idx="1"/>
          </p:nvPr>
        </p:nvSpPr>
        <p:spPr>
          <a:xfrm>
            <a:off x="533400" y="2514600"/>
            <a:ext cx="8610600" cy="4648200"/>
          </a:xfrm>
        </p:spPr>
        <p:txBody>
          <a:bodyPr/>
          <a:lstStyle/>
          <a:p>
            <a:pPr eaLnBrk="1" hangingPunct="1">
              <a:lnSpc>
                <a:spcPct val="80000"/>
              </a:lnSpc>
              <a:buClr>
                <a:schemeClr val="tx1"/>
              </a:buClr>
              <a:buFont typeface="Wingdings" pitchFamily="2" charset="2"/>
              <a:buChar char="Ø"/>
            </a:pPr>
            <a:r>
              <a:rPr lang="en-US" sz="2000"/>
              <a:t>In 1939 the nation’s economy had seemed to rebound from the depths of the depression, and Congress refused to consider a bill to extend the USHA programs beyond the three (3) year term originally mandated.  As the Country’s attention turned toward World War II the priority turned from public housing to defense housing.</a:t>
            </a:r>
          </a:p>
          <a:p>
            <a:pPr eaLnBrk="1" hangingPunct="1">
              <a:lnSpc>
                <a:spcPct val="80000"/>
              </a:lnSpc>
              <a:buClr>
                <a:schemeClr val="tx1"/>
              </a:buClr>
              <a:buFont typeface="Wingdings" pitchFamily="2" charset="2"/>
              <a:buChar char="Ø"/>
            </a:pPr>
            <a:r>
              <a:rPr lang="en-US" sz="2000"/>
              <a:t>In 1940 and 1941 all low-rent public housing projects were re-assessed for their ability to contribute to the national defense effort.</a:t>
            </a:r>
          </a:p>
          <a:p>
            <a:pPr eaLnBrk="1" hangingPunct="1">
              <a:lnSpc>
                <a:spcPct val="80000"/>
              </a:lnSpc>
              <a:buClr>
                <a:schemeClr val="tx1"/>
              </a:buClr>
              <a:buFont typeface="Wingdings" pitchFamily="2" charset="2"/>
              <a:buChar char="Ø"/>
            </a:pPr>
            <a:r>
              <a:rPr lang="en-US" sz="2000"/>
              <a:t>All projects constructed in proximity to defense industry centers were converted for exclusive use of war workers and their families.  Also all unfinished projects under construction were converted from public housing to defense housing.</a:t>
            </a:r>
          </a:p>
          <a:p>
            <a:pPr eaLnBrk="1" hangingPunct="1">
              <a:lnSpc>
                <a:spcPct val="80000"/>
              </a:lnSpc>
              <a:buClr>
                <a:schemeClr val="tx1"/>
              </a:buClr>
              <a:buFont typeface="Wingdings" pitchFamily="2" charset="2"/>
              <a:buChar char="Ø"/>
            </a:pPr>
            <a:r>
              <a:rPr lang="en-US" sz="2000"/>
              <a:t>By 1942 more than 65, 000 low-rent public housing units had been converted to defense housing.  All of those units were absorbed back into the public housing program once they were no longer essential to the war effort.</a:t>
            </a:r>
          </a:p>
        </p:txBody>
      </p:sp>
      <p:pic>
        <p:nvPicPr>
          <p:cNvPr id="7172" name="Picture 4" descr="TROOPS"/>
          <p:cNvPicPr>
            <a:picLocks noChangeAspect="1" noChangeArrowheads="1"/>
          </p:cNvPicPr>
          <p:nvPr/>
        </p:nvPicPr>
        <p:blipFill>
          <a:blip r:embed="rId3" cstate="print"/>
          <a:srcRect/>
          <a:stretch>
            <a:fillRect/>
          </a:stretch>
        </p:blipFill>
        <p:spPr bwMode="auto">
          <a:xfrm>
            <a:off x="152400" y="228600"/>
            <a:ext cx="2514600" cy="2052638"/>
          </a:xfrm>
          <a:prstGeom prst="rect">
            <a:avLst/>
          </a:prstGeom>
          <a:noFill/>
          <a:ln w="9525">
            <a:noFill/>
            <a:miter lim="800000"/>
            <a:headEnd/>
            <a:tailEnd/>
          </a:ln>
        </p:spPr>
      </p:pic>
    </p:spTree>
  </p:cSld>
  <p:clrMapOvr>
    <a:masterClrMapping/>
  </p:clrMapOvr>
  <p:transition spd="med">
    <p:newsflash/>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dissolve">
                                      <p:cBhvr>
                                        <p:cTn id="7" dur="20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304800"/>
            <a:ext cx="8686800" cy="1143000"/>
          </a:xfrm>
        </p:spPr>
        <p:txBody>
          <a:bodyPr/>
          <a:lstStyle/>
          <a:p>
            <a:pPr algn="l" eaLnBrk="1" hangingPunct="1">
              <a:defRPr/>
            </a:pPr>
            <a:r>
              <a:rPr lang="en-US" sz="1800" b="1" dirty="0"/>
              <a:t>During the period of 1940 to 1944, the federal government built 625,000 housing units under the authority of the </a:t>
            </a:r>
            <a:r>
              <a:rPr lang="en-US" sz="1800" b="1" dirty="0">
                <a:latin typeface="+mn-lt"/>
              </a:rPr>
              <a:t>Lanham</a:t>
            </a:r>
            <a:r>
              <a:rPr lang="en-US" sz="1800" b="1" dirty="0"/>
              <a:t> Act.  More than 580,000 of these units were of temporary construction and were destroyed after the war.</a:t>
            </a:r>
          </a:p>
        </p:txBody>
      </p:sp>
      <p:sp>
        <p:nvSpPr>
          <p:cNvPr id="7171" name="Rectangle 3"/>
          <p:cNvSpPr>
            <a:spLocks noGrp="1" noChangeArrowheads="1"/>
          </p:cNvSpPr>
          <p:nvPr>
            <p:ph type="body" idx="1"/>
          </p:nvPr>
        </p:nvSpPr>
        <p:spPr>
          <a:xfrm>
            <a:off x="457200" y="4038600"/>
            <a:ext cx="8229600" cy="457200"/>
          </a:xfrm>
        </p:spPr>
        <p:txBody>
          <a:bodyPr/>
          <a:lstStyle/>
          <a:p>
            <a:pPr algn="ctr" eaLnBrk="1" hangingPunct="1">
              <a:buFontTx/>
              <a:buNone/>
              <a:defRPr/>
            </a:pPr>
            <a:r>
              <a:rPr lang="en-US" sz="2400" b="1" dirty="0"/>
              <a:t>The </a:t>
            </a:r>
            <a:r>
              <a:rPr lang="en-US" sz="2400" b="1" dirty="0">
                <a:latin typeface="+mj-lt"/>
              </a:rPr>
              <a:t>Year</a:t>
            </a:r>
            <a:r>
              <a:rPr lang="en-US" sz="2400" b="1" dirty="0"/>
              <a:t> </a:t>
            </a:r>
            <a:r>
              <a:rPr lang="en-US" sz="2400" b="1" dirty="0">
                <a:latin typeface="+mj-lt"/>
              </a:rPr>
              <a:t>1949</a:t>
            </a:r>
          </a:p>
        </p:txBody>
      </p:sp>
      <p:pic>
        <p:nvPicPr>
          <p:cNvPr id="8196" name="Picture 4" descr="destroy"/>
          <p:cNvPicPr>
            <a:picLocks noChangeAspect="1" noChangeArrowheads="1"/>
          </p:cNvPicPr>
          <p:nvPr/>
        </p:nvPicPr>
        <p:blipFill>
          <a:blip r:embed="rId3" cstate="print"/>
          <a:srcRect/>
          <a:stretch>
            <a:fillRect/>
          </a:stretch>
        </p:blipFill>
        <p:spPr bwMode="auto">
          <a:xfrm>
            <a:off x="5105400" y="1524000"/>
            <a:ext cx="3505200" cy="2382838"/>
          </a:xfrm>
          <a:prstGeom prst="rect">
            <a:avLst/>
          </a:prstGeom>
          <a:noFill/>
          <a:ln w="9525">
            <a:noFill/>
            <a:miter lim="800000"/>
            <a:headEnd/>
            <a:tailEnd/>
          </a:ln>
        </p:spPr>
      </p:pic>
      <p:pic>
        <p:nvPicPr>
          <p:cNvPr id="8198" name="Picture 6" descr="IH156606"/>
          <p:cNvPicPr>
            <a:picLocks noChangeAspect="1" noChangeArrowheads="1"/>
          </p:cNvPicPr>
          <p:nvPr/>
        </p:nvPicPr>
        <p:blipFill>
          <a:blip r:embed="rId4" cstate="print"/>
          <a:srcRect/>
          <a:stretch>
            <a:fillRect/>
          </a:stretch>
        </p:blipFill>
        <p:spPr bwMode="auto">
          <a:xfrm>
            <a:off x="533400" y="1524000"/>
            <a:ext cx="3486150" cy="2357438"/>
          </a:xfrm>
          <a:prstGeom prst="rect">
            <a:avLst/>
          </a:prstGeom>
          <a:noFill/>
          <a:ln w="9525">
            <a:noFill/>
            <a:miter lim="800000"/>
            <a:headEnd/>
            <a:tailEnd/>
          </a:ln>
        </p:spPr>
      </p:pic>
      <p:sp>
        <p:nvSpPr>
          <p:cNvPr id="7174" name="Text Box 7"/>
          <p:cNvSpPr txBox="1">
            <a:spLocks noChangeArrowheads="1"/>
          </p:cNvSpPr>
          <p:nvPr/>
        </p:nvSpPr>
        <p:spPr bwMode="auto">
          <a:xfrm>
            <a:off x="838200" y="4648200"/>
            <a:ext cx="7772400" cy="304800"/>
          </a:xfrm>
          <a:prstGeom prst="rect">
            <a:avLst/>
          </a:prstGeom>
          <a:noFill/>
          <a:ln w="9525">
            <a:noFill/>
            <a:miter lim="800000"/>
            <a:headEnd/>
            <a:tailEnd/>
          </a:ln>
        </p:spPr>
        <p:txBody>
          <a:bodyPr>
            <a:spAutoFit/>
          </a:bodyPr>
          <a:lstStyle/>
          <a:p>
            <a:endParaRPr lang="en-US"/>
          </a:p>
        </p:txBody>
      </p:sp>
      <p:sp>
        <p:nvSpPr>
          <p:cNvPr id="8200" name="Rectangle 8"/>
          <p:cNvSpPr>
            <a:spLocks noChangeArrowheads="1"/>
          </p:cNvSpPr>
          <p:nvPr/>
        </p:nvSpPr>
        <p:spPr bwMode="auto">
          <a:xfrm>
            <a:off x="152400" y="4497388"/>
            <a:ext cx="8839200" cy="2247900"/>
          </a:xfrm>
          <a:prstGeom prst="rect">
            <a:avLst/>
          </a:prstGeom>
          <a:noFill/>
          <a:ln w="9525">
            <a:noFill/>
            <a:miter lim="800000"/>
            <a:headEnd/>
            <a:tailEnd/>
          </a:ln>
        </p:spPr>
        <p:txBody>
          <a:bodyPr anchor="ctr">
            <a:spAutoFit/>
          </a:bodyPr>
          <a:lstStyle/>
          <a:p>
            <a:pPr algn="ctr"/>
            <a:r>
              <a:rPr lang="en-US"/>
              <a:t>The Housing Act of 1949 during President Harry Truman’s administration created three enduring housing initiatives:</a:t>
            </a:r>
          </a:p>
          <a:p>
            <a:pPr algn="ctr"/>
            <a:endParaRPr lang="en-US"/>
          </a:p>
          <a:p>
            <a:pPr>
              <a:buClr>
                <a:schemeClr val="accent2"/>
              </a:buClr>
              <a:buFont typeface="Wingdings" pitchFamily="2" charset="2"/>
              <a:buChar char="Ø"/>
            </a:pPr>
            <a:r>
              <a:rPr lang="en-US"/>
              <a:t>  made “decent, safe and sanitary” housing a national goal</a:t>
            </a:r>
          </a:p>
          <a:p>
            <a:pPr>
              <a:buClr>
                <a:schemeClr val="accent2"/>
              </a:buClr>
              <a:buFont typeface="Wingdings" pitchFamily="2" charset="2"/>
              <a:buNone/>
            </a:pPr>
            <a:endParaRPr lang="en-US"/>
          </a:p>
          <a:p>
            <a:pPr>
              <a:buClr>
                <a:schemeClr val="accent2"/>
              </a:buClr>
              <a:buFont typeface="Wingdings" pitchFamily="2" charset="2"/>
              <a:buChar char="Ø"/>
            </a:pPr>
            <a:r>
              <a:rPr lang="en-US"/>
              <a:t>  set off the second wave of public housing construction between 1949 and 1954</a:t>
            </a:r>
          </a:p>
          <a:p>
            <a:pPr>
              <a:buClr>
                <a:schemeClr val="accent2"/>
              </a:buClr>
              <a:buFont typeface="Wingdings" pitchFamily="2" charset="2"/>
              <a:buNone/>
            </a:pPr>
            <a:endParaRPr lang="en-US"/>
          </a:p>
          <a:p>
            <a:pPr>
              <a:buClr>
                <a:schemeClr val="accent2"/>
              </a:buClr>
              <a:buFont typeface="Wingdings" pitchFamily="2" charset="2"/>
              <a:buChar char="Ø"/>
            </a:pPr>
            <a:r>
              <a:rPr lang="en-US"/>
              <a:t>  began the public-private partnerships that still exist today such as the modernization/rehabilitation</a:t>
            </a:r>
          </a:p>
          <a:p>
            <a:pPr>
              <a:buClr>
                <a:schemeClr val="accent2"/>
              </a:buClr>
            </a:pPr>
            <a:r>
              <a:rPr lang="en-US"/>
              <a:t>     (MOD/REHAB), 202 and Section 8 programs</a:t>
            </a:r>
          </a:p>
          <a:p>
            <a:pPr>
              <a:buClr>
                <a:schemeClr val="accent2"/>
              </a:buClr>
              <a:buFont typeface="Wingdings" pitchFamily="2" charset="2"/>
              <a:buChar char="Ø"/>
            </a:pPr>
            <a:endParaRPr lang="en-US"/>
          </a:p>
        </p:txBody>
      </p:sp>
    </p:spTree>
  </p:cSld>
  <p:clrMapOvr>
    <a:masterClrMapping/>
  </p:clrMapOvr>
  <p:transition spd="med">
    <p:newsflash/>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afterEffect">
                                  <p:stCondLst>
                                    <p:cond delay="0"/>
                                  </p:stCondLst>
                                  <p:childTnLst>
                                    <p:set>
                                      <p:cBhvr>
                                        <p:cTn id="6" dur="1" fill="hold">
                                          <p:stCondLst>
                                            <p:cond delay="0"/>
                                          </p:stCondLst>
                                        </p:cTn>
                                        <p:tgtEl>
                                          <p:spTgt spid="8198"/>
                                        </p:tgtEl>
                                        <p:attrNameLst>
                                          <p:attrName>style.visibility</p:attrName>
                                        </p:attrNameLst>
                                      </p:cBhvr>
                                      <p:to>
                                        <p:strVal val="visible"/>
                                      </p:to>
                                    </p:set>
                                    <p:animEffect transition="in" filter="wheel(4)">
                                      <p:cBhvr>
                                        <p:cTn id="7" dur="2000"/>
                                        <p:tgtEl>
                                          <p:spTgt spid="8198"/>
                                        </p:tgtEl>
                                      </p:cBhvr>
                                    </p:animEffect>
                                  </p:childTnLst>
                                </p:cTn>
                              </p:par>
                            </p:childTnLst>
                          </p:cTn>
                        </p:par>
                        <p:par>
                          <p:cTn id="8" fill="hold">
                            <p:stCondLst>
                              <p:cond delay="2000"/>
                            </p:stCondLst>
                            <p:childTnLst>
                              <p:par>
                                <p:cTn id="9" presetID="21" presetClass="entr" presetSubtype="4" fill="hold" nodeType="afterEffect">
                                  <p:stCondLst>
                                    <p:cond delay="0"/>
                                  </p:stCondLst>
                                  <p:childTnLst>
                                    <p:set>
                                      <p:cBhvr>
                                        <p:cTn id="10" dur="1" fill="hold">
                                          <p:stCondLst>
                                            <p:cond delay="0"/>
                                          </p:stCondLst>
                                        </p:cTn>
                                        <p:tgtEl>
                                          <p:spTgt spid="8196"/>
                                        </p:tgtEl>
                                        <p:attrNameLst>
                                          <p:attrName>style.visibility</p:attrName>
                                        </p:attrNameLst>
                                      </p:cBhvr>
                                      <p:to>
                                        <p:strVal val="visible"/>
                                      </p:to>
                                    </p:set>
                                    <p:animEffect transition="in" filter="wheel(4)">
                                      <p:cBhvr>
                                        <p:cTn id="11" dur="2000"/>
                                        <p:tgtEl>
                                          <p:spTgt spid="8196"/>
                                        </p:tgtEl>
                                      </p:cBhvr>
                                    </p:animEffect>
                                  </p:childTnLst>
                                </p:cTn>
                              </p:par>
                              <p:par>
                                <p:cTn id="12" presetID="9" presetClass="entr" presetSubtype="0" fill="hold" nodeType="withEffect">
                                  <p:stCondLst>
                                    <p:cond delay="1500"/>
                                  </p:stCondLst>
                                  <p:childTnLst>
                                    <p:set>
                                      <p:cBhvr>
                                        <p:cTn id="13" dur="1" fill="hold">
                                          <p:stCondLst>
                                            <p:cond delay="0"/>
                                          </p:stCondLst>
                                        </p:cTn>
                                        <p:tgtEl>
                                          <p:spTgt spid="8200">
                                            <p:txEl>
                                              <p:pRg st="2" end="2"/>
                                            </p:txEl>
                                          </p:spTgt>
                                        </p:tgtEl>
                                        <p:attrNameLst>
                                          <p:attrName>style.visibility</p:attrName>
                                        </p:attrNameLst>
                                      </p:cBhvr>
                                      <p:to>
                                        <p:strVal val="visible"/>
                                      </p:to>
                                    </p:set>
                                    <p:animEffect transition="in" filter="dissolve">
                                      <p:cBhvr>
                                        <p:cTn id="14" dur="2000"/>
                                        <p:tgtEl>
                                          <p:spTgt spid="8200">
                                            <p:txEl>
                                              <p:pRg st="2" end="2"/>
                                            </p:txEl>
                                          </p:spTgt>
                                        </p:tgtEl>
                                      </p:cBhvr>
                                    </p:animEffect>
                                  </p:childTnLst>
                                </p:cTn>
                              </p:par>
                            </p:childTnLst>
                          </p:cTn>
                        </p:par>
                        <p:par>
                          <p:cTn id="15" fill="hold">
                            <p:stCondLst>
                              <p:cond delay="5500"/>
                            </p:stCondLst>
                            <p:childTnLst>
                              <p:par>
                                <p:cTn id="16" presetID="9" presetClass="entr" presetSubtype="0" fill="hold" nodeType="afterEffect">
                                  <p:stCondLst>
                                    <p:cond delay="1500"/>
                                  </p:stCondLst>
                                  <p:childTnLst>
                                    <p:set>
                                      <p:cBhvr>
                                        <p:cTn id="17" dur="1" fill="hold">
                                          <p:stCondLst>
                                            <p:cond delay="0"/>
                                          </p:stCondLst>
                                        </p:cTn>
                                        <p:tgtEl>
                                          <p:spTgt spid="8200">
                                            <p:txEl>
                                              <p:pRg st="4" end="4"/>
                                            </p:txEl>
                                          </p:spTgt>
                                        </p:tgtEl>
                                        <p:attrNameLst>
                                          <p:attrName>style.visibility</p:attrName>
                                        </p:attrNameLst>
                                      </p:cBhvr>
                                      <p:to>
                                        <p:strVal val="visible"/>
                                      </p:to>
                                    </p:set>
                                    <p:animEffect transition="in" filter="dissolve">
                                      <p:cBhvr>
                                        <p:cTn id="18" dur="2000"/>
                                        <p:tgtEl>
                                          <p:spTgt spid="8200">
                                            <p:txEl>
                                              <p:pRg st="4" end="4"/>
                                            </p:txEl>
                                          </p:spTgt>
                                        </p:tgtEl>
                                      </p:cBhvr>
                                    </p:animEffect>
                                  </p:childTnLst>
                                </p:cTn>
                              </p:par>
                            </p:childTnLst>
                          </p:cTn>
                        </p:par>
                        <p:par>
                          <p:cTn id="19" fill="hold">
                            <p:stCondLst>
                              <p:cond delay="9000"/>
                            </p:stCondLst>
                            <p:childTnLst>
                              <p:par>
                                <p:cTn id="20" presetID="9" presetClass="entr" presetSubtype="0" fill="hold" nodeType="afterEffect">
                                  <p:stCondLst>
                                    <p:cond delay="1500"/>
                                  </p:stCondLst>
                                  <p:childTnLst>
                                    <p:set>
                                      <p:cBhvr>
                                        <p:cTn id="21" dur="1" fill="hold">
                                          <p:stCondLst>
                                            <p:cond delay="0"/>
                                          </p:stCondLst>
                                        </p:cTn>
                                        <p:tgtEl>
                                          <p:spTgt spid="8200">
                                            <p:txEl>
                                              <p:pRg st="6" end="6"/>
                                            </p:txEl>
                                          </p:spTgt>
                                        </p:tgtEl>
                                        <p:attrNameLst>
                                          <p:attrName>style.visibility</p:attrName>
                                        </p:attrNameLst>
                                      </p:cBhvr>
                                      <p:to>
                                        <p:strVal val="visible"/>
                                      </p:to>
                                    </p:set>
                                    <p:animEffect transition="in" filter="dissolve">
                                      <p:cBhvr>
                                        <p:cTn id="22" dur="2000"/>
                                        <p:tgtEl>
                                          <p:spTgt spid="8200">
                                            <p:txEl>
                                              <p:pRg st="6" end="6"/>
                                            </p:txEl>
                                          </p:spTgt>
                                        </p:tgtEl>
                                      </p:cBhvr>
                                    </p:animEffect>
                                  </p:childTnLst>
                                </p:cTn>
                              </p:par>
                            </p:childTnLst>
                          </p:cTn>
                        </p:par>
                        <p:par>
                          <p:cTn id="23" fill="hold">
                            <p:stCondLst>
                              <p:cond delay="12500"/>
                            </p:stCondLst>
                            <p:childTnLst>
                              <p:par>
                                <p:cTn id="24" presetID="9" presetClass="entr" presetSubtype="0" fill="hold" nodeType="afterEffect">
                                  <p:stCondLst>
                                    <p:cond delay="1500"/>
                                  </p:stCondLst>
                                  <p:childTnLst>
                                    <p:set>
                                      <p:cBhvr>
                                        <p:cTn id="25" dur="1" fill="hold">
                                          <p:stCondLst>
                                            <p:cond delay="0"/>
                                          </p:stCondLst>
                                        </p:cTn>
                                        <p:tgtEl>
                                          <p:spTgt spid="8200">
                                            <p:txEl>
                                              <p:pRg st="7" end="7"/>
                                            </p:txEl>
                                          </p:spTgt>
                                        </p:tgtEl>
                                        <p:attrNameLst>
                                          <p:attrName>style.visibility</p:attrName>
                                        </p:attrNameLst>
                                      </p:cBhvr>
                                      <p:to>
                                        <p:strVal val="visible"/>
                                      </p:to>
                                    </p:set>
                                    <p:animEffect transition="in" filter="dissolve">
                                      <p:cBhvr>
                                        <p:cTn id="26" dur="2000"/>
                                        <p:tgtEl>
                                          <p:spTgt spid="820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l" eaLnBrk="1" hangingPunct="1"/>
            <a:r>
              <a:rPr lang="en-US" sz="2400" b="1"/>
              <a:t>History of the Housing Authority</a:t>
            </a:r>
            <a:br>
              <a:rPr lang="en-US" sz="2400" b="1"/>
            </a:br>
            <a:r>
              <a:rPr lang="en-US" sz="2400" b="1"/>
              <a:t>of the City of Waco &amp; Affiliates</a:t>
            </a:r>
          </a:p>
        </p:txBody>
      </p:sp>
      <p:sp>
        <p:nvSpPr>
          <p:cNvPr id="8195" name="Rectangle 3"/>
          <p:cNvSpPr>
            <a:spLocks noGrp="1" noChangeArrowheads="1"/>
          </p:cNvSpPr>
          <p:nvPr>
            <p:ph type="body" idx="1"/>
          </p:nvPr>
        </p:nvSpPr>
        <p:spPr>
          <a:xfrm>
            <a:off x="457200" y="2133600"/>
            <a:ext cx="8382000" cy="4419600"/>
          </a:xfrm>
        </p:spPr>
        <p:txBody>
          <a:bodyPr/>
          <a:lstStyle/>
          <a:p>
            <a:pPr eaLnBrk="1" hangingPunct="1">
              <a:lnSpc>
                <a:spcPct val="80000"/>
              </a:lnSpc>
              <a:buClr>
                <a:schemeClr val="accent2"/>
              </a:buClr>
              <a:buFont typeface="Wingdings" pitchFamily="2" charset="2"/>
              <a:buChar char="Ø"/>
            </a:pPr>
            <a:r>
              <a:rPr lang="en-US" sz="2000"/>
              <a:t>The Waco Housing Authority &amp; Affiliates was established by resolution on February 15, 1938.</a:t>
            </a:r>
          </a:p>
          <a:p>
            <a:pPr eaLnBrk="1" hangingPunct="1">
              <a:lnSpc>
                <a:spcPct val="80000"/>
              </a:lnSpc>
              <a:buClr>
                <a:schemeClr val="accent2"/>
              </a:buClr>
              <a:buFont typeface="Wingdings" pitchFamily="2" charset="2"/>
              <a:buChar char="Ø"/>
            </a:pPr>
            <a:r>
              <a:rPr lang="en-US" sz="2000"/>
              <a:t>The first board of Commissioners were appointed and certified by Mayor C. Gray Cotto.</a:t>
            </a:r>
          </a:p>
          <a:p>
            <a:pPr eaLnBrk="1" hangingPunct="1">
              <a:lnSpc>
                <a:spcPct val="80000"/>
              </a:lnSpc>
              <a:buClr>
                <a:schemeClr val="accent2"/>
              </a:buClr>
            </a:pPr>
            <a:endParaRPr lang="en-US" sz="2000"/>
          </a:p>
          <a:p>
            <a:pPr eaLnBrk="1" hangingPunct="1">
              <a:lnSpc>
                <a:spcPct val="80000"/>
              </a:lnSpc>
              <a:buClr>
                <a:schemeClr val="accent2"/>
              </a:buClr>
              <a:buFont typeface="Wingdings" pitchFamily="2" charset="2"/>
              <a:buChar char="Ø"/>
            </a:pPr>
            <a:r>
              <a:rPr lang="en-US" sz="2000"/>
              <a:t>Those board members were:</a:t>
            </a:r>
          </a:p>
          <a:p>
            <a:pPr eaLnBrk="1" hangingPunct="1">
              <a:lnSpc>
                <a:spcPct val="80000"/>
              </a:lnSpc>
              <a:buClr>
                <a:schemeClr val="accent2"/>
              </a:buClr>
              <a:buFont typeface="Wingdings" pitchFamily="2" charset="2"/>
              <a:buChar char="Ø"/>
            </a:pPr>
            <a:r>
              <a:rPr lang="en-US" sz="2000"/>
              <a:t>Lee Lockwood</a:t>
            </a:r>
          </a:p>
          <a:p>
            <a:pPr eaLnBrk="1" hangingPunct="1">
              <a:lnSpc>
                <a:spcPct val="80000"/>
              </a:lnSpc>
              <a:buClr>
                <a:schemeClr val="accent2"/>
              </a:buClr>
              <a:buFont typeface="Wingdings" pitchFamily="2" charset="2"/>
              <a:buChar char="Ø"/>
            </a:pPr>
            <a:r>
              <a:rPr lang="en-US" sz="2000"/>
              <a:t>W.A. Peters</a:t>
            </a:r>
          </a:p>
          <a:p>
            <a:pPr eaLnBrk="1" hangingPunct="1">
              <a:lnSpc>
                <a:spcPct val="80000"/>
              </a:lnSpc>
              <a:buClr>
                <a:schemeClr val="accent2"/>
              </a:buClr>
              <a:buFont typeface="Wingdings" pitchFamily="2" charset="2"/>
              <a:buChar char="Ø"/>
            </a:pPr>
            <a:r>
              <a:rPr lang="en-US" sz="2000"/>
              <a:t>A.V. Bush</a:t>
            </a:r>
          </a:p>
          <a:p>
            <a:pPr eaLnBrk="1" hangingPunct="1">
              <a:lnSpc>
                <a:spcPct val="80000"/>
              </a:lnSpc>
              <a:buClr>
                <a:schemeClr val="accent2"/>
              </a:buClr>
              <a:buFont typeface="Wingdings" pitchFamily="2" charset="2"/>
              <a:buChar char="Ø"/>
            </a:pPr>
            <a:r>
              <a:rPr lang="en-US" sz="2000"/>
              <a:t>E.A. Flowers</a:t>
            </a:r>
          </a:p>
          <a:p>
            <a:pPr eaLnBrk="1" hangingPunct="1">
              <a:lnSpc>
                <a:spcPct val="80000"/>
              </a:lnSpc>
              <a:buClr>
                <a:schemeClr val="accent2"/>
              </a:buClr>
              <a:buFont typeface="Wingdings" pitchFamily="2" charset="2"/>
              <a:buChar char="Ø"/>
            </a:pPr>
            <a:r>
              <a:rPr lang="en-US" sz="2000"/>
              <a:t>K.H. Aynesworth</a:t>
            </a:r>
          </a:p>
        </p:txBody>
      </p:sp>
      <p:pic>
        <p:nvPicPr>
          <p:cNvPr id="9221" name="Picture 5" descr="Star-logo-Gif"/>
          <p:cNvPicPr>
            <a:picLocks noChangeAspect="1" noChangeArrowheads="1"/>
          </p:cNvPicPr>
          <p:nvPr/>
        </p:nvPicPr>
        <p:blipFill>
          <a:blip r:embed="rId2" cstate="print"/>
          <a:srcRect/>
          <a:stretch>
            <a:fillRect/>
          </a:stretch>
        </p:blipFill>
        <p:spPr bwMode="auto">
          <a:xfrm>
            <a:off x="6248400" y="457200"/>
            <a:ext cx="2438400" cy="955675"/>
          </a:xfrm>
          <a:prstGeom prst="rect">
            <a:avLst/>
          </a:prstGeom>
          <a:noFill/>
          <a:ln w="9525">
            <a:noFill/>
            <a:miter lim="800000"/>
            <a:headEnd/>
            <a:tailEnd/>
          </a:ln>
        </p:spPr>
      </p:pic>
    </p:spTree>
  </p:cSld>
  <p:clrMapOvr>
    <a:masterClrMapping/>
  </p:clrMapOvr>
  <p:transition spd="med" advClick="0" advTm="14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withEffect">
                                  <p:stCondLst>
                                    <p:cond delay="0"/>
                                  </p:stCondLst>
                                  <p:childTnLst>
                                    <p:animEffect transition="out" filter="fade">
                                      <p:cBhvr>
                                        <p:cTn id="6" dur="5000" tmFilter="0, 0; .2, .5; .8, .5; 1, 0"/>
                                        <p:tgtEl>
                                          <p:spTgt spid="9221"/>
                                        </p:tgtEl>
                                      </p:cBhvr>
                                    </p:animEffect>
                                    <p:animScale>
                                      <p:cBhvr>
                                        <p:cTn id="7" dur="2500" autoRev="1" fill="hold"/>
                                        <p:tgtEl>
                                          <p:spTgt spid="92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1630362"/>
          </a:xfrm>
        </p:spPr>
        <p:txBody>
          <a:bodyPr/>
          <a:lstStyle/>
          <a:p>
            <a:pPr marL="457200" indent="-457200"/>
            <a:r>
              <a:rPr lang="en-US" sz="2400" b="1"/>
              <a:t>		  </a:t>
            </a:r>
            <a:br>
              <a:rPr lang="en-US" sz="2400" b="1"/>
            </a:br>
            <a:br>
              <a:rPr lang="en-US" sz="2400" b="1"/>
            </a:br>
            <a:br>
              <a:rPr lang="en-US" sz="2400" b="1"/>
            </a:br>
            <a:r>
              <a:rPr lang="en-US" sz="2400" b="1"/>
              <a:t>Waco Housing Authority &amp; Affiliates Data</a:t>
            </a:r>
            <a:endParaRPr lang="en-US" sz="2400"/>
          </a:p>
        </p:txBody>
      </p:sp>
      <p:pic>
        <p:nvPicPr>
          <p:cNvPr id="5" name="Picture 5" descr="Star-logo-Gif"/>
          <p:cNvPicPr>
            <a:picLocks noChangeAspect="1" noChangeArrowheads="1"/>
          </p:cNvPicPr>
          <p:nvPr/>
        </p:nvPicPr>
        <p:blipFill>
          <a:blip r:embed="rId3" cstate="print"/>
          <a:srcRect/>
          <a:stretch>
            <a:fillRect/>
          </a:stretch>
        </p:blipFill>
        <p:spPr bwMode="auto">
          <a:xfrm>
            <a:off x="6553200" y="152400"/>
            <a:ext cx="2438400" cy="955675"/>
          </a:xfrm>
          <a:prstGeom prst="rect">
            <a:avLst/>
          </a:prstGeom>
          <a:noFill/>
          <a:ln w="9525">
            <a:noFill/>
            <a:miter lim="800000"/>
            <a:headEnd/>
            <a:tailEnd/>
          </a:ln>
        </p:spPr>
      </p:pic>
      <p:sp>
        <p:nvSpPr>
          <p:cNvPr id="9220" name="Content Placeholder 5"/>
          <p:cNvSpPr>
            <a:spLocks noGrp="1"/>
          </p:cNvSpPr>
          <p:nvPr>
            <p:ph idx="1"/>
          </p:nvPr>
        </p:nvSpPr>
        <p:spPr>
          <a:xfrm>
            <a:off x="457200" y="1905000"/>
            <a:ext cx="8229600" cy="4495800"/>
          </a:xfrm>
        </p:spPr>
        <p:txBody>
          <a:bodyPr/>
          <a:lstStyle/>
          <a:p>
            <a:r>
              <a:rPr lang="en-US" sz="2000" dirty="0"/>
              <a:t>Address: P. O. Box 978 </a:t>
            </a:r>
          </a:p>
          <a:p>
            <a:r>
              <a:rPr lang="en-US" sz="2000" dirty="0"/>
              <a:t>Waco, TX 76703-0978 </a:t>
            </a:r>
          </a:p>
          <a:p>
            <a:r>
              <a:rPr lang="en-US" sz="2000" dirty="0"/>
              <a:t>Telephone number (254) 752-0324 </a:t>
            </a:r>
          </a:p>
          <a:p>
            <a:r>
              <a:rPr lang="en-US" sz="2000" dirty="0"/>
              <a:t>Fax number (254) 754-6483 </a:t>
            </a:r>
          </a:p>
          <a:p>
            <a:r>
              <a:rPr lang="en-US" sz="2000" dirty="0"/>
              <a:t>Web Address – www.wacopha.org </a:t>
            </a:r>
          </a:p>
          <a:p>
            <a:pPr>
              <a:buFontTx/>
              <a:buNone/>
            </a:pPr>
            <a:endParaRPr lang="en-US" sz="2000" dirty="0"/>
          </a:p>
          <a:p>
            <a:r>
              <a:rPr lang="en-US" sz="2000" b="1" dirty="0"/>
              <a:t>Board of Commissioners </a:t>
            </a:r>
          </a:p>
          <a:p>
            <a:r>
              <a:rPr lang="en-US" sz="2000" dirty="0"/>
              <a:t>Malcolm Duncan Jr.</a:t>
            </a:r>
          </a:p>
          <a:p>
            <a:r>
              <a:rPr lang="en-US" sz="2000" dirty="0"/>
              <a:t>Shirley Langston</a:t>
            </a:r>
          </a:p>
          <a:p>
            <a:r>
              <a:rPr lang="en-US" sz="2000" dirty="0"/>
              <a:t>Jon Ramos</a:t>
            </a:r>
          </a:p>
          <a:p>
            <a:r>
              <a:rPr lang="en-US" sz="2000" dirty="0"/>
              <a:t>Connie Mack</a:t>
            </a:r>
          </a:p>
          <a:p>
            <a:r>
              <a:rPr lang="en-US" sz="2000" dirty="0" err="1"/>
              <a:t>Melli</a:t>
            </a:r>
            <a:r>
              <a:rPr lang="en-US" sz="2000" dirty="0"/>
              <a:t> </a:t>
            </a:r>
            <a:r>
              <a:rPr lang="en-US" sz="2000" dirty="0" err="1"/>
              <a:t>Wickliff</a:t>
            </a:r>
            <a:endParaRPr lang="en-US" sz="2000" dirty="0"/>
          </a:p>
        </p:txBody>
      </p:sp>
    </p:spTree>
  </p:cSld>
  <p:clrMapOvr>
    <a:masterClrMapping/>
  </p:clrMapOvr>
  <p:transition spd="med" advClick="0" advTm="10000">
    <p:newsflash/>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withEffect">
                                  <p:stCondLst>
                                    <p:cond delay="0"/>
                                  </p:stCondLst>
                                  <p:childTnLst>
                                    <p:animEffect transition="out" filter="fade">
                                      <p:cBhvr>
                                        <p:cTn id="6" dur="5000" tmFilter="0, 0; .2, .5; .8, .5; 1, 0"/>
                                        <p:tgtEl>
                                          <p:spTgt spid="5"/>
                                        </p:tgtEl>
                                      </p:cBhvr>
                                    </p:animEffect>
                                    <p:animScale>
                                      <p:cBhvr>
                                        <p:cTn id="7" dur="2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610600" cy="6400800"/>
          </a:xfrm>
        </p:spPr>
        <p:txBody>
          <a:bodyPr/>
          <a:lstStyle/>
          <a:p>
            <a:pPr>
              <a:buFontTx/>
              <a:buNone/>
              <a:defRPr/>
            </a:pPr>
            <a:r>
              <a:rPr lang="en-US" sz="2000" b="1" dirty="0"/>
              <a:t>	Senior Management Staff</a:t>
            </a:r>
          </a:p>
          <a:p>
            <a:pPr lvl="1">
              <a:buFontTx/>
              <a:buNone/>
              <a:defRPr/>
            </a:pPr>
            <a:r>
              <a:rPr lang="en-US" sz="1600" dirty="0">
                <a:ea typeface="+mn-ea"/>
                <a:cs typeface="+mn-cs"/>
              </a:rPr>
              <a:t> </a:t>
            </a:r>
          </a:p>
          <a:p>
            <a:pPr>
              <a:defRPr/>
            </a:pPr>
            <a:r>
              <a:rPr lang="en-US" sz="1600" dirty="0"/>
              <a:t>Milet Hopping – President/CEO –  Phone 752-0324, ext. 280 </a:t>
            </a:r>
          </a:p>
          <a:p>
            <a:pPr>
              <a:defRPr/>
            </a:pPr>
            <a:r>
              <a:rPr lang="en-US" sz="1600" dirty="0"/>
              <a:t>Gloria Dancer – Vice President of Housing Operations –  Phone 752-0324, ext. 219</a:t>
            </a:r>
          </a:p>
          <a:p>
            <a:pPr>
              <a:defRPr/>
            </a:pPr>
            <a:r>
              <a:rPr lang="en-US" sz="1600" dirty="0"/>
              <a:t>Edwina Viera– Vice President of Financial Services – Phone 752-0324, ext. 231 </a:t>
            </a:r>
          </a:p>
          <a:p>
            <a:pPr>
              <a:buFontTx/>
              <a:buNone/>
              <a:defRPr/>
            </a:pPr>
            <a:endParaRPr lang="en-US" sz="1600" dirty="0"/>
          </a:p>
          <a:p>
            <a:pPr>
              <a:buFontTx/>
              <a:buNone/>
              <a:defRPr/>
            </a:pPr>
            <a:r>
              <a:rPr lang="en-US" sz="1600" b="1" dirty="0"/>
              <a:t>      Responsibilities </a:t>
            </a:r>
          </a:p>
          <a:p>
            <a:pPr>
              <a:defRPr/>
            </a:pPr>
            <a:r>
              <a:rPr lang="en-US" sz="1600" b="1" dirty="0"/>
              <a:t>Annual Budget </a:t>
            </a:r>
          </a:p>
          <a:p>
            <a:pPr>
              <a:defRPr/>
            </a:pPr>
            <a:r>
              <a:rPr lang="en-US" sz="1600" dirty="0"/>
              <a:t>Section 8 - 		$ 14,172,300.00 </a:t>
            </a:r>
          </a:p>
          <a:p>
            <a:pPr>
              <a:defRPr/>
            </a:pPr>
            <a:r>
              <a:rPr lang="en-US" sz="1600" dirty="0"/>
              <a:t>Central Cost &amp; Low Rent -	$   7,527, 500.00 </a:t>
            </a:r>
          </a:p>
          <a:p>
            <a:pPr>
              <a:defRPr/>
            </a:pPr>
            <a:r>
              <a:rPr lang="en-US" sz="1600" dirty="0"/>
              <a:t>Non-Profits – 		$   2,679,000.00 </a:t>
            </a:r>
          </a:p>
          <a:p>
            <a:pPr>
              <a:defRPr/>
            </a:pPr>
            <a:r>
              <a:rPr lang="en-US" sz="1600" dirty="0"/>
              <a:t>Mart – 		</a:t>
            </a:r>
            <a:r>
              <a:rPr lang="en-US" sz="1600" u="sng" dirty="0"/>
              <a:t>$      309,600.00 </a:t>
            </a:r>
          </a:p>
          <a:p>
            <a:pPr>
              <a:defRPr/>
            </a:pPr>
            <a:r>
              <a:rPr lang="en-US" sz="1600" dirty="0"/>
              <a:t>Total 			$ 24,688,400.00 </a:t>
            </a:r>
          </a:p>
          <a:p>
            <a:pPr>
              <a:buFontTx/>
              <a:buNone/>
              <a:defRPr/>
            </a:pPr>
            <a:endParaRPr lang="en-US" sz="1600" dirty="0"/>
          </a:p>
          <a:p>
            <a:pPr>
              <a:defRPr/>
            </a:pPr>
            <a:r>
              <a:rPr lang="en-US" sz="1600" b="1" dirty="0"/>
              <a:t>Number of Employees – 74 regular </a:t>
            </a:r>
          </a:p>
          <a:p>
            <a:pPr>
              <a:defRPr/>
            </a:pPr>
            <a:endParaRPr lang="en-US" sz="1600" dirty="0"/>
          </a:p>
          <a:p>
            <a:pPr>
              <a:defRPr/>
            </a:pPr>
            <a:r>
              <a:rPr lang="en-US" sz="1600" b="1" dirty="0"/>
              <a:t>Number of Public Housing Units (Waco) – 652</a:t>
            </a:r>
          </a:p>
          <a:p>
            <a:pPr>
              <a:defRPr/>
            </a:pPr>
            <a:r>
              <a:rPr lang="en-US" sz="1600" b="1" dirty="0"/>
              <a:t>Number of Converted PH Units to (RAD) - 250</a:t>
            </a:r>
          </a:p>
          <a:p>
            <a:pPr>
              <a:defRPr/>
            </a:pPr>
            <a:r>
              <a:rPr lang="en-US" sz="1600" b="1" dirty="0"/>
              <a:t>Number of Public Housing Units (Mart) – 33</a:t>
            </a:r>
          </a:p>
        </p:txBody>
      </p:sp>
    </p:spTree>
  </p:cSld>
  <p:clrMapOvr>
    <a:masterClrMapping/>
  </p:clrMapOvr>
  <p:transition spd="med" advClick="0" advTm="10000">
    <p:newsflash/>
    <p:sndAc>
      <p:stSnd>
        <p:snd r:embed="rId2" name="camera.wav"/>
      </p:stSnd>
    </p:sndAc>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 History of Federal Housing Revision 2 06-14-2016</Template>
  <TotalTime>9722</TotalTime>
  <Words>2505</Words>
  <Application>Microsoft Office PowerPoint</Application>
  <PresentationFormat>On-screen Show (4:3)</PresentationFormat>
  <Paragraphs>241</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Default Design</vt:lpstr>
      <vt:lpstr>The History of Federal Housing </vt:lpstr>
      <vt:lpstr>Federally sponsored and subsidized housing evolved due to the growing slums in America and need for employment brought on by the Great Depression. In response to this need President Franklin D. Roosevelt had Congress pass the National Industrial Recovery Act of 1933.  This act also created the Federal Emergency Administration of Public Works commonly known as the Public Works Administration (PWA).</vt:lpstr>
      <vt:lpstr>The Year 1933</vt:lpstr>
      <vt:lpstr>The Year 1937</vt:lpstr>
      <vt:lpstr>The Years 1940 - 1949</vt:lpstr>
      <vt:lpstr>During the period of 1940 to 1944, the federal government built 625,000 housing units under the authority of the Lanham Act.  More than 580,000 of these units were of temporary construction and were destroyed after the war.</vt:lpstr>
      <vt:lpstr>History of the Housing Authority of the City of Waco &amp; Affiliates</vt:lpstr>
      <vt:lpstr>       Waco Housing Authority &amp; Affiliates Data</vt:lpstr>
      <vt:lpstr>PowerPoint Presentation</vt:lpstr>
      <vt:lpstr>PowerPoint Presentation</vt:lpstr>
      <vt:lpstr>PowerPoint Presentation</vt:lpstr>
      <vt:lpstr>PowerPoint Presentation</vt:lpstr>
      <vt:lpstr>PowerPoint Presentation</vt:lpstr>
      <vt:lpstr>Waco Housing Authority Had an Inventory of 902 Public Housing Units Under the Public Housing Program. In November of 2020 we converted 250 units to RAD at South Terrace Waco, LP</vt:lpstr>
      <vt:lpstr>Section 8 Programs</vt:lpstr>
      <vt:lpstr>Non-profit Corporation Affordable Housing Affiliates</vt:lpstr>
      <vt:lpstr>Dollars Spent in the City of Waco</vt:lpstr>
      <vt:lpstr>Dollars Spent in the City of Waco, cont.</vt:lpstr>
      <vt:lpstr>Waco Housing Authority &amp; Affiliates Additional Assets</vt:lpstr>
      <vt:lpstr>Miscellaneous Facts about WHA &amp; Affiliates</vt:lpstr>
      <vt:lpstr>Miscellaneous Facts about WHA &amp; Affiliates</vt:lpstr>
      <vt:lpstr>Miscellaneous Facts about WHA &amp; Affiliates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Federal Housing </dc:title>
  <dc:creator>Rebecca Ellis</dc:creator>
  <cp:lastModifiedBy>Rebecca Ellis</cp:lastModifiedBy>
  <cp:revision>19</cp:revision>
  <cp:lastPrinted>2021-03-01T19:58:18Z</cp:lastPrinted>
  <dcterms:created xsi:type="dcterms:W3CDTF">2021-02-24T20:06:38Z</dcterms:created>
  <dcterms:modified xsi:type="dcterms:W3CDTF">2021-05-19T14:23:40Z</dcterms:modified>
</cp:coreProperties>
</file>